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11.xml" ContentType="application/vnd.openxmlformats-officedocument.presentationml.notesSlide+xml"/>
  <Override PartName="/ppt/diagrams/layout1.xml" ContentType="application/vnd.openxmlformats-officedocument.drawingml.diagram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75" r:id="rId2"/>
    <p:sldId id="276" r:id="rId3"/>
    <p:sldId id="277" r:id="rId4"/>
    <p:sldId id="294" r:id="rId5"/>
    <p:sldId id="278" r:id="rId6"/>
    <p:sldId id="279" r:id="rId7"/>
    <p:sldId id="281" r:id="rId8"/>
    <p:sldId id="282" r:id="rId9"/>
    <p:sldId id="283" r:id="rId10"/>
    <p:sldId id="284" r:id="rId11"/>
    <p:sldId id="285" r:id="rId12"/>
    <p:sldId id="286" r:id="rId13"/>
    <p:sldId id="287" r:id="rId14"/>
    <p:sldId id="288" r:id="rId15"/>
    <p:sldId id="289" r:id="rId16"/>
    <p:sldId id="290" r:id="rId17"/>
    <p:sldId id="295" r:id="rId18"/>
    <p:sldId id="293" r:id="rId19"/>
  </p:sldIdLst>
  <p:sldSz cx="9144000" cy="6858000" type="screen4x3"/>
  <p:notesSz cx="6858000" cy="9144000"/>
  <p:defaultTextStyle>
    <a:defPPr>
      <a:defRPr lang="fr-FR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dell" initials="d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34" autoAdjust="0"/>
    <p:restoredTop sz="78853" autoAdjust="0"/>
  </p:normalViewPr>
  <p:slideViewPr>
    <p:cSldViewPr snapToGrid="0" snapToObjects="1">
      <p:cViewPr varScale="1">
        <p:scale>
          <a:sx n="87" d="100"/>
          <a:sy n="87" d="100"/>
        </p:scale>
        <p:origin x="-2208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21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55" d="100"/>
          <a:sy n="55" d="100"/>
        </p:scale>
        <p:origin x="-2892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7-06-13T09:07:52.958" idx="1">
    <p:pos x="10" y="10"/>
    <p:text>- Conseilers en gestion iformatique.</p:text>
  </p:cm>
  <p:cm authorId="0" dt="2017-06-13T09:10:03.164" idx="2">
    <p:pos x="10" y="146"/>
    <p:text>- Serge godin et andré imbau en 1976 .</p:text>
  </p:cm>
</p:cmLst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5AFC90F-FCD9-440D-9670-1AD922578DC2}" type="doc">
      <dgm:prSet loTypeId="urn:microsoft.com/office/officeart/2005/8/layout/arrow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8F5AE8E1-CEAE-4E27-9FB3-16FD2CFD2DE6}">
      <dgm:prSet phldrT="[Texte]"/>
      <dgm:spPr/>
      <dgm:t>
        <a:bodyPr/>
        <a:lstStyle/>
        <a:p>
          <a:r>
            <a:rPr lang="fr-FR" dirty="0" smtClean="0">
              <a:solidFill>
                <a:schemeClr val="tx1"/>
              </a:solidFill>
            </a:rPr>
            <a:t>Numérique</a:t>
          </a:r>
        </a:p>
        <a:p>
          <a:r>
            <a:rPr lang="fr-FR" dirty="0" smtClean="0">
              <a:solidFill>
                <a:schemeClr val="tx1"/>
              </a:solidFill>
            </a:rPr>
            <a:t>Modes et canaux de communication évolutifs et en mutation permanente </a:t>
          </a:r>
          <a:endParaRPr lang="fr-FR" dirty="0">
            <a:solidFill>
              <a:schemeClr val="tx1"/>
            </a:solidFill>
          </a:endParaRPr>
        </a:p>
      </dgm:t>
    </dgm:pt>
    <dgm:pt modelId="{9499E474-5C99-46DF-A883-3EDECF95BFBB}" type="parTrans" cxnId="{60690873-3E8A-4987-AF67-E811808C372F}">
      <dgm:prSet/>
      <dgm:spPr/>
      <dgm:t>
        <a:bodyPr/>
        <a:lstStyle/>
        <a:p>
          <a:endParaRPr lang="fr-FR"/>
        </a:p>
      </dgm:t>
    </dgm:pt>
    <dgm:pt modelId="{7F5F356B-16E3-481D-BF46-2AE47BF6FCD4}" type="sibTrans" cxnId="{60690873-3E8A-4987-AF67-E811808C372F}">
      <dgm:prSet/>
      <dgm:spPr/>
      <dgm:t>
        <a:bodyPr/>
        <a:lstStyle/>
        <a:p>
          <a:endParaRPr lang="fr-FR"/>
        </a:p>
      </dgm:t>
    </dgm:pt>
    <dgm:pt modelId="{34687B24-CD35-436A-AF97-03FE29B79BFF}">
      <dgm:prSet phldrT="[Texte]"/>
      <dgm:spPr/>
      <dgm:t>
        <a:bodyPr/>
        <a:lstStyle/>
        <a:p>
          <a:r>
            <a:rPr lang="fr-FR" dirty="0" smtClean="0">
              <a:solidFill>
                <a:schemeClr val="tx1"/>
              </a:solidFill>
            </a:rPr>
            <a:t>Papier</a:t>
          </a:r>
        </a:p>
        <a:p>
          <a:r>
            <a:rPr lang="fr-FR" dirty="0" smtClean="0">
              <a:solidFill>
                <a:schemeClr val="tx1"/>
              </a:solidFill>
            </a:rPr>
            <a:t>Modes et canaux de communication figés</a:t>
          </a:r>
        </a:p>
        <a:p>
          <a:endParaRPr lang="fr-FR" dirty="0">
            <a:solidFill>
              <a:schemeClr val="tx1"/>
            </a:solidFill>
          </a:endParaRPr>
        </a:p>
      </dgm:t>
    </dgm:pt>
    <dgm:pt modelId="{2D81ADF6-9AFE-4CD5-9964-17E78B4B1305}" type="parTrans" cxnId="{D0772B02-FC59-4A35-A248-04346A012CEA}">
      <dgm:prSet/>
      <dgm:spPr/>
      <dgm:t>
        <a:bodyPr/>
        <a:lstStyle/>
        <a:p>
          <a:endParaRPr lang="fr-FR"/>
        </a:p>
      </dgm:t>
    </dgm:pt>
    <dgm:pt modelId="{AEB0C56E-B274-4CBA-B5BF-098E3FB2AC21}" type="sibTrans" cxnId="{D0772B02-FC59-4A35-A248-04346A012CEA}">
      <dgm:prSet/>
      <dgm:spPr/>
      <dgm:t>
        <a:bodyPr/>
        <a:lstStyle/>
        <a:p>
          <a:endParaRPr lang="fr-FR"/>
        </a:p>
      </dgm:t>
    </dgm:pt>
    <dgm:pt modelId="{94496E7D-2FF3-481A-987E-4FFAEAE0DFD1}" type="pres">
      <dgm:prSet presAssocID="{B5AFC90F-FCD9-440D-9670-1AD922578DC2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67AB0B84-24D9-4667-B121-6C249E09687D}" type="pres">
      <dgm:prSet presAssocID="{8F5AE8E1-CEAE-4E27-9FB3-16FD2CFD2DE6}" presName="arrow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CC13C08F-9CAE-473D-8823-4CE4E56A25F5}" type="pres">
      <dgm:prSet presAssocID="{34687B24-CD35-436A-AF97-03FE29B79BFF}" presName="arrow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80560F28-D1E5-41C8-B3EE-921D9C483ACE}" type="presOf" srcId="{B5AFC90F-FCD9-440D-9670-1AD922578DC2}" destId="{94496E7D-2FF3-481A-987E-4FFAEAE0DFD1}" srcOrd="0" destOrd="0" presId="urn:microsoft.com/office/officeart/2005/8/layout/arrow1"/>
    <dgm:cxn modelId="{1373C7F5-B904-4033-9588-FB027801681A}" type="presOf" srcId="{8F5AE8E1-CEAE-4E27-9FB3-16FD2CFD2DE6}" destId="{67AB0B84-24D9-4667-B121-6C249E09687D}" srcOrd="0" destOrd="0" presId="urn:microsoft.com/office/officeart/2005/8/layout/arrow1"/>
    <dgm:cxn modelId="{1229D53A-F743-4D0C-B067-E2388A7F2AA1}" type="presOf" srcId="{34687B24-CD35-436A-AF97-03FE29B79BFF}" destId="{CC13C08F-9CAE-473D-8823-4CE4E56A25F5}" srcOrd="0" destOrd="0" presId="urn:microsoft.com/office/officeart/2005/8/layout/arrow1"/>
    <dgm:cxn modelId="{D0772B02-FC59-4A35-A248-04346A012CEA}" srcId="{B5AFC90F-FCD9-440D-9670-1AD922578DC2}" destId="{34687B24-CD35-436A-AF97-03FE29B79BFF}" srcOrd="1" destOrd="0" parTransId="{2D81ADF6-9AFE-4CD5-9964-17E78B4B1305}" sibTransId="{AEB0C56E-B274-4CBA-B5BF-098E3FB2AC21}"/>
    <dgm:cxn modelId="{60690873-3E8A-4987-AF67-E811808C372F}" srcId="{B5AFC90F-FCD9-440D-9670-1AD922578DC2}" destId="{8F5AE8E1-CEAE-4E27-9FB3-16FD2CFD2DE6}" srcOrd="0" destOrd="0" parTransId="{9499E474-5C99-46DF-A883-3EDECF95BFBB}" sibTransId="{7F5F356B-16E3-481D-BF46-2AE47BF6FCD4}"/>
    <dgm:cxn modelId="{41038305-C6F4-4ACE-A0CF-BA5209E4A5C0}" type="presParOf" srcId="{94496E7D-2FF3-481A-987E-4FFAEAE0DFD1}" destId="{67AB0B84-24D9-4667-B121-6C249E09687D}" srcOrd="0" destOrd="0" presId="urn:microsoft.com/office/officeart/2005/8/layout/arrow1"/>
    <dgm:cxn modelId="{B22255F1-50E2-43E2-BFB8-4E14A52C3C4B}" type="presParOf" srcId="{94496E7D-2FF3-481A-987E-4FFAEAE0DFD1}" destId="{CC13C08F-9CAE-473D-8823-4CE4E56A25F5}" srcOrd="1" destOrd="0" presId="urn:microsoft.com/office/officeart/2005/8/layout/arrow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1">
  <dgm:title val=""/>
  <dgm:desc val=""/>
  <dgm:catLst>
    <dgm:cat type="relationship" pri="7000"/>
    <dgm:cat type="process" pri="3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0.1"/>
          <dgm:constr type="diam" refType="w" refFor="ch" refPtType="node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24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2"/>
        </dgm:constrLst>
      </dgm:if>
      <dgm:if name="Name13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15"/>
        </dgm:constrLst>
      </dgm:if>
      <dgm:if name="Name14" axis="ch" ptType="node" func="cnt" op="equ" val="10">
        <dgm:constrLst>
          <dgm:constr type="primFontSz" for="ch" ptType="node" op="lte" val="65"/>
          <dgm:constr type="w" for="ch" ptType="node" refType="w"/>
          <dgm:constr type="h" for="ch" ptType="node" refType="w" refFor="ch" refPtType="node"/>
          <dgm:constr type="sibSp" refType="w" refFor="ch" refPtType="node" fact="-0.24"/>
        </dgm:constrLst>
      </dgm:if>
      <dgm:else name="Name15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35"/>
        </dgm:constrLst>
      </dgm:else>
    </dgm:choose>
    <dgm:ruleLst/>
    <dgm:forEach name="Name16" axis="ch" ptType="node">
      <dgm:layoutNode name="arrow">
        <dgm:varLst>
          <dgm:bulletEnabled val="1"/>
        </dgm:varLst>
        <dgm:alg type="tx"/>
        <dgm:shape xmlns:r="http://schemas.openxmlformats.org/officeDocument/2006/relationships" type="up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DB50C-49A8-401F-AFC0-25B86C084D57}" type="datetimeFigureOut">
              <a:rPr lang="fr-FR" smtClean="0"/>
              <a:pPr/>
              <a:t>13/12/2017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26EEBD-A492-4F48-B4FE-15DBDAD6115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295330-A10F-F944-A1CB-2BFC2DC990F6}" type="datetimeFigureOut">
              <a:rPr lang="fr-FR" smtClean="0"/>
              <a:pPr/>
              <a:t>13/12/2017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9F24E8-02DE-F847-A3B7-31CA419FEF6A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40896351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D795699-8937-4DCC-BD47-811CD97F2264}" type="slidenum">
              <a:rPr lang="fr-FR" smtClean="0">
                <a:solidFill>
                  <a:prstClr val="black"/>
                </a:solidFill>
              </a:rPr>
              <a:pPr>
                <a:defRPr/>
              </a:pPr>
              <a:t>2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>
                <a:solidFill>
                  <a:prstClr val="black"/>
                </a:solidFill>
              </a:rPr>
              <a:t>Projet de fin d'études</a:t>
            </a:r>
          </a:p>
        </p:txBody>
      </p:sp>
    </p:spTree>
    <p:extLst>
      <p:ext uri="{BB962C8B-B14F-4D97-AF65-F5344CB8AC3E}">
        <p14:creationId xmlns="" xmlns:p14="http://schemas.microsoft.com/office/powerpoint/2010/main" val="866837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92881D-6AA3-4E1A-8A10-93EE22F0A767}" type="slidenum">
              <a:rPr lang="fr-FR" smtClean="0"/>
              <a:pPr/>
              <a:t>16</a:t>
            </a:fld>
            <a:endParaRPr lang="fr-FR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D795699-8937-4DCC-BD47-811CD97F2264}" type="slidenum">
              <a:rPr lang="fr-FR" smtClean="0">
                <a:solidFill>
                  <a:prstClr val="black"/>
                </a:solidFill>
              </a:rPr>
              <a:pPr>
                <a:defRPr/>
              </a:pPr>
              <a:t>18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>
                <a:solidFill>
                  <a:prstClr val="black"/>
                </a:solidFill>
              </a:rPr>
              <a:t>Projet de fin d'études</a:t>
            </a:r>
          </a:p>
        </p:txBody>
      </p:sp>
    </p:spTree>
    <p:extLst>
      <p:ext uri="{BB962C8B-B14F-4D97-AF65-F5344CB8AC3E}">
        <p14:creationId xmlns="" xmlns:p14="http://schemas.microsoft.com/office/powerpoint/2010/main" val="866837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92881D-6AA3-4E1A-8A10-93EE22F0A767}" type="slidenum">
              <a:rPr lang="fr-FR" smtClean="0"/>
              <a:pPr/>
              <a:t>3</a:t>
            </a:fld>
            <a:endParaRPr lang="fr-F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8067" name="Espace réservé des commentaires 2"/>
          <p:cNvSpPr>
            <a:spLocks noGrp="1"/>
          </p:cNvSpPr>
          <p:nvPr>
            <p:ph type="body" idx="1"/>
          </p:nvPr>
        </p:nvSpPr>
        <p:spPr bwMode="auto">
          <a:xfrm>
            <a:off x="685481" y="4342450"/>
            <a:ext cx="5487040" cy="4115824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87052" tIns="43527" rIns="87052" bIns="43527"/>
          <a:lstStyle/>
          <a:p>
            <a:pPr eaLnBrk="1" hangingPunct="1"/>
            <a:endParaRPr lang="fr-FR" altLang="fr-FR" smtClean="0"/>
          </a:p>
        </p:txBody>
      </p:sp>
      <p:sp>
        <p:nvSpPr>
          <p:cNvPr id="88068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algn="r" rtl="0" eaLnBrk="0" fontAlgn="base" hangingPunct="0">
              <a:spcBef>
                <a:spcPct val="0"/>
              </a:spcBef>
              <a:spcAft>
                <a:spcPct val="0"/>
              </a:spcAft>
            </a:pPr>
            <a:fld id="{5D6E7BEF-6896-4FCD-8E3C-54AE13606455}" type="slidenum">
              <a:rPr lang="de-DE" altLang="fr-FR">
                <a:solidFill>
                  <a:prstClr val="black"/>
                </a:solidFill>
                <a:latin typeface="Arial" charset="0"/>
              </a:rPr>
              <a:pPr algn="r" rtl="0" eaLnBrk="0" fontAlgn="base" hangingPunct="0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de-DE" altLang="fr-FR" dirty="0">
              <a:solidFill>
                <a:prstClr val="black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92881D-6AA3-4E1A-8A10-93EE22F0A767}" type="slidenum">
              <a:rPr lang="fr-FR" smtClean="0"/>
              <a:pPr/>
              <a:t>5</a:t>
            </a:fld>
            <a:endParaRPr lang="fr-F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D01A09-318B-44E5-8F03-B3726C2138AC}" type="slidenum">
              <a:rPr lang="fr-FR" smtClean="0">
                <a:solidFill>
                  <a:prstClr val="black"/>
                </a:solidFill>
              </a:rPr>
              <a:pPr/>
              <a:t>7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083120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D01A09-318B-44E5-8F03-B3726C2138AC}" type="slidenum">
              <a:rPr lang="fr-FR" smtClean="0">
                <a:solidFill>
                  <a:prstClr val="black"/>
                </a:solidFill>
              </a:rPr>
              <a:pPr/>
              <a:t>10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401077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C195AE-518E-4085-B9D8-CF8889F145CB}" type="slidenum">
              <a:rPr lang="fr-FR" smtClean="0"/>
              <a:pPr/>
              <a:t>12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14362544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C195AE-518E-4085-B9D8-CF8889F145CB}" type="slidenum">
              <a:rPr lang="fr-FR" smtClean="0"/>
              <a:pPr/>
              <a:t>13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14362544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20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1A808B-3162-44DD-9EBC-FCAD093EFABB}" type="slidenum">
              <a:rPr lang="fr-FR" smtClean="0">
                <a:solidFill>
                  <a:prstClr val="black"/>
                </a:solidFill>
              </a:rPr>
              <a:pPr/>
              <a:t>14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56661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64FCD-D42E-674B-AA59-B923168DFCF8}" type="datetimeFigureOut">
              <a:rPr lang="fr-FR" smtClean="0"/>
              <a:pPr/>
              <a:t>13/12/2017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827FA-F966-AA43-B0EB-E10FCBAFC865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820643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64FCD-D42E-674B-AA59-B923168DFCF8}" type="datetimeFigureOut">
              <a:rPr lang="fr-FR" smtClean="0"/>
              <a:pPr/>
              <a:t>13/12/2017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827FA-F966-AA43-B0EB-E10FCBAFC865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1000191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64FCD-D42E-674B-AA59-B923168DFCF8}" type="datetimeFigureOut">
              <a:rPr lang="fr-FR" smtClean="0"/>
              <a:pPr/>
              <a:t>13/12/2017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827FA-F966-AA43-B0EB-E10FCBAFC865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4968107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_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11" descr="lights_ppt_footer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Grafik 13" descr="trenner.pn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1196975"/>
            <a:ext cx="9144000" cy="17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Fußzeilenplatzhalter 4"/>
          <p:cNvSpPr txBox="1">
            <a:spLocks/>
          </p:cNvSpPr>
          <p:nvPr userDrawn="1"/>
        </p:nvSpPr>
        <p:spPr>
          <a:xfrm>
            <a:off x="4572000" y="6092825"/>
            <a:ext cx="2030413" cy="649288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rtl="0">
              <a:defRPr/>
            </a:pPr>
            <a:r>
              <a:rPr lang="en-US" sz="2000" kern="1200" dirty="0">
                <a:solidFill>
                  <a:srgbClr val="D2D2BE">
                    <a:lumMod val="20000"/>
                    <a:lumOff val="80000"/>
                  </a:srgbClr>
                </a:solidFill>
                <a:latin typeface="Calibri"/>
                <a:ea typeface="+mn-ea"/>
                <a:cs typeface="Arial" charset="0"/>
              </a:rPr>
              <a:t>www.usmba.ac.ma</a:t>
            </a:r>
            <a:endParaRPr lang="de-DE" sz="2000" kern="1200" dirty="0">
              <a:solidFill>
                <a:srgbClr val="D2D2BE">
                  <a:lumMod val="20000"/>
                  <a:lumOff val="80000"/>
                </a:srgbClr>
              </a:solidFill>
              <a:latin typeface="Calibri"/>
              <a:ea typeface="+mn-ea"/>
              <a:cs typeface="Arial" charset="0"/>
            </a:endParaRPr>
          </a:p>
        </p:txBody>
      </p:sp>
      <p:sp>
        <p:nvSpPr>
          <p:cNvPr id="8" name="Fußzeilenplatzhalter 4"/>
          <p:cNvSpPr txBox="1">
            <a:spLocks/>
          </p:cNvSpPr>
          <p:nvPr userDrawn="1"/>
        </p:nvSpPr>
        <p:spPr>
          <a:xfrm>
            <a:off x="1258888" y="6121400"/>
            <a:ext cx="2952750" cy="763588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rtl="0">
              <a:defRPr/>
            </a:pPr>
            <a:r>
              <a:rPr lang="en-US" sz="1400" kern="1200" dirty="0" err="1">
                <a:solidFill>
                  <a:srgbClr val="82BEE6"/>
                </a:solidFill>
                <a:latin typeface="Calibri"/>
                <a:ea typeface="+mn-ea"/>
                <a:cs typeface="Arial" charset="0"/>
              </a:rPr>
              <a:t>Université</a:t>
            </a:r>
            <a:r>
              <a:rPr lang="en-US" sz="1400" kern="1200" dirty="0">
                <a:solidFill>
                  <a:srgbClr val="82BEE6"/>
                </a:solidFill>
                <a:latin typeface="Calibri"/>
                <a:ea typeface="+mn-ea"/>
                <a:cs typeface="Arial" charset="0"/>
              </a:rPr>
              <a:t> Sidi Mohamed Ben Abdellah</a:t>
            </a:r>
          </a:p>
          <a:p>
            <a:pPr rtl="0">
              <a:defRPr/>
            </a:pPr>
            <a:r>
              <a:rPr lang="en-US" sz="1400" kern="1200" dirty="0">
                <a:solidFill>
                  <a:srgbClr val="82BEE6"/>
                </a:solidFill>
                <a:latin typeface="Calibri"/>
                <a:ea typeface="+mn-ea"/>
                <a:cs typeface="Arial" charset="0"/>
              </a:rPr>
              <a:t>FES  - MAROC</a:t>
            </a:r>
            <a:endParaRPr lang="de-DE" sz="1400" kern="1200" dirty="0">
              <a:solidFill>
                <a:srgbClr val="82BEE6"/>
              </a:solidFill>
              <a:latin typeface="Calibri"/>
              <a:ea typeface="+mn-ea"/>
              <a:cs typeface="Arial" charset="0"/>
            </a:endParaRPr>
          </a:p>
        </p:txBody>
      </p:sp>
      <p:pic>
        <p:nvPicPr>
          <p:cNvPr id="9" name="Grafik 16" descr="arrow_back.png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6994525" y="6191250"/>
            <a:ext cx="352425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Grafik 17" descr="arrow_next.png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>
            <a:off x="8421688" y="6191250"/>
            <a:ext cx="352425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5" descr="C:\Users\hp\Downloads\logo USMBA Fes.jpg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220663" y="5810250"/>
            <a:ext cx="750887" cy="931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itel 1"/>
          <p:cNvSpPr>
            <a:spLocks noGrp="1"/>
          </p:cNvSpPr>
          <p:nvPr>
            <p:ph type="ctrTitle"/>
          </p:nvPr>
        </p:nvSpPr>
        <p:spPr>
          <a:xfrm>
            <a:off x="611560" y="317788"/>
            <a:ext cx="7920880" cy="864096"/>
          </a:xfrm>
          <a:noFill/>
        </p:spPr>
        <p:txBody>
          <a:bodyPr lIns="0" tIns="0" rIns="0" bIns="0" anchor="t">
            <a:noAutofit/>
          </a:bodyPr>
          <a:lstStyle>
            <a:lvl1pPr algn="l">
              <a:defRPr sz="4400" b="1">
                <a:solidFill>
                  <a:schemeClr val="accent1"/>
                </a:solidFill>
                <a:effectLst/>
                <a:latin typeface="+mj-lt"/>
              </a:defRPr>
            </a:lvl1pPr>
          </a:lstStyle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17" name="Inhaltsplatzhalter 2"/>
          <p:cNvSpPr>
            <a:spLocks noGrp="1"/>
          </p:cNvSpPr>
          <p:nvPr>
            <p:ph idx="1"/>
          </p:nvPr>
        </p:nvSpPr>
        <p:spPr>
          <a:xfrm>
            <a:off x="611560" y="1556792"/>
            <a:ext cx="3528392" cy="3960440"/>
          </a:xfrm>
        </p:spPr>
        <p:txBody>
          <a:bodyPr lIns="0" tIns="0" rIns="0" bIns="0">
            <a:noAutofit/>
          </a:bodyPr>
          <a:lstStyle>
            <a:lvl1pPr marL="0" indent="-180000" algn="just">
              <a:lnSpc>
                <a:spcPct val="100000"/>
              </a:lnSpc>
              <a:spcBef>
                <a:spcPts val="100"/>
              </a:spcBef>
              <a:buFont typeface="Arial" pitchFamily="34" charset="0"/>
              <a:buNone/>
              <a:defRPr lang="de-DE" sz="160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18" name="Bildplatzhalter 2" descr="Click For Your Pic"/>
          <p:cNvSpPr>
            <a:spLocks noGrp="1"/>
          </p:cNvSpPr>
          <p:nvPr>
            <p:ph type="pic" idx="13"/>
          </p:nvPr>
        </p:nvSpPr>
        <p:spPr>
          <a:xfrm>
            <a:off x="5004048" y="1628800"/>
            <a:ext cx="3528392" cy="3384376"/>
          </a:xfrm>
          <a:gradFill flip="none" rotWithShape="1">
            <a:gsLst>
              <a:gs pos="0">
                <a:schemeClr val="tx2"/>
              </a:gs>
              <a:gs pos="50000">
                <a:schemeClr val="bg2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rtlCol="0">
            <a:normAutofit/>
          </a:bodyPr>
          <a:lstStyle>
            <a:lvl1pPr marL="0" indent="0" algn="ctr">
              <a:buNone/>
              <a:defRPr sz="2000" baseline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de-DE" noProof="0"/>
              <a:t>Bild durch Klicken auf Symbol hinzufügen</a:t>
            </a:r>
            <a:endParaRPr lang="de-DE" noProof="0" dirty="0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64FCD-D42E-674B-AA59-B923168DFCF8}" type="datetimeFigureOut">
              <a:rPr lang="fr-FR" smtClean="0"/>
              <a:pPr/>
              <a:t>13/12/2017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827FA-F966-AA43-B0EB-E10FCBAFC865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8784632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64FCD-D42E-674B-AA59-B923168DFCF8}" type="datetimeFigureOut">
              <a:rPr lang="fr-FR" smtClean="0"/>
              <a:pPr/>
              <a:t>13/12/2017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827FA-F966-AA43-B0EB-E10FCBAFC865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574175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64FCD-D42E-674B-AA59-B923168DFCF8}" type="datetimeFigureOut">
              <a:rPr lang="fr-FR" smtClean="0"/>
              <a:pPr/>
              <a:t>13/12/2017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827FA-F966-AA43-B0EB-E10FCBAFC865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9428798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64FCD-D42E-674B-AA59-B923168DFCF8}" type="datetimeFigureOut">
              <a:rPr lang="fr-FR" smtClean="0"/>
              <a:pPr/>
              <a:t>13/12/2017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827FA-F966-AA43-B0EB-E10FCBAFC865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3620268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64FCD-D42E-674B-AA59-B923168DFCF8}" type="datetimeFigureOut">
              <a:rPr lang="fr-FR" smtClean="0"/>
              <a:pPr/>
              <a:t>13/12/2017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827FA-F966-AA43-B0EB-E10FCBAFC865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1827527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64FCD-D42E-674B-AA59-B923168DFCF8}" type="datetimeFigureOut">
              <a:rPr lang="fr-FR" smtClean="0"/>
              <a:pPr/>
              <a:t>13/12/2017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827FA-F966-AA43-B0EB-E10FCBAFC865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40956815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64FCD-D42E-674B-AA59-B923168DFCF8}" type="datetimeFigureOut">
              <a:rPr lang="fr-FR" smtClean="0"/>
              <a:pPr/>
              <a:t>13/12/2017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827FA-F966-AA43-B0EB-E10FCBAFC865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9524185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64FCD-D42E-674B-AA59-B923168DFCF8}" type="datetimeFigureOut">
              <a:rPr lang="fr-FR" smtClean="0"/>
              <a:pPr/>
              <a:t>13/12/2017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827FA-F966-AA43-B0EB-E10FCBAFC865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4202029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964FCD-D42E-674B-AA59-B923168DFCF8}" type="datetimeFigureOut">
              <a:rPr lang="fr-FR" smtClean="0"/>
              <a:pPr/>
              <a:t>13/12/2017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2827FA-F966-AA43-B0EB-E10FCBAFC865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5339946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jpe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jpe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png"/><Relationship Id="rId7" Type="http://schemas.openxmlformats.org/officeDocument/2006/relationships/image" Target="../media/image2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11" Type="http://schemas.openxmlformats.org/officeDocument/2006/relationships/image" Target="../media/image8.jpeg"/><Relationship Id="rId5" Type="http://schemas.openxmlformats.org/officeDocument/2006/relationships/image" Target="../media/image27.jpeg"/><Relationship Id="rId10" Type="http://schemas.openxmlformats.org/officeDocument/2006/relationships/image" Target="../media/image32.jpeg"/><Relationship Id="rId4" Type="http://schemas.openxmlformats.org/officeDocument/2006/relationships/image" Target="../media/image26.jpeg"/><Relationship Id="rId9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comments" Target="../comments/comment1.xml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95303" y="-1"/>
            <a:ext cx="4849200" cy="6858001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Espace réservé du numéro de diapositive 17"/>
          <p:cNvSpPr txBox="1">
            <a:spLocks/>
          </p:cNvSpPr>
          <p:nvPr/>
        </p:nvSpPr>
        <p:spPr>
          <a:xfrm>
            <a:off x="4409982" y="6481142"/>
            <a:ext cx="270031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r">
              <a:defRPr/>
            </a:pPr>
            <a:fld id="{6A7C5893-520F-4B8C-85B1-8E6CCFC28006}" type="slidenum">
              <a:rPr lang="fr-FR" sz="1200">
                <a:solidFill>
                  <a:prstClr val="white"/>
                </a:solidFill>
                <a:latin typeface="Century Gothic" pitchFamily="34" charset="0"/>
              </a:rPr>
              <a:pPr algn="r">
                <a:defRPr/>
              </a:pPr>
              <a:t>10</a:t>
            </a:fld>
            <a:endParaRPr lang="fr-FR" sz="1200" dirty="0">
              <a:solidFill>
                <a:prstClr val="white"/>
              </a:solidFill>
              <a:latin typeface="Century Gothic" pitchFamily="34" charset="0"/>
            </a:endParaRPr>
          </a:p>
        </p:txBody>
      </p:sp>
      <p:sp>
        <p:nvSpPr>
          <p:cNvPr id="21" name="Rectangle 7"/>
          <p:cNvSpPr>
            <a:spLocks noChangeArrowheads="1"/>
          </p:cNvSpPr>
          <p:nvPr/>
        </p:nvSpPr>
        <p:spPr bwMode="gray">
          <a:xfrm>
            <a:off x="1143000" y="1001474"/>
            <a:ext cx="6858000" cy="45719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>
              <a:ln w="6350">
                <a:solidFill>
                  <a:prstClr val="black"/>
                </a:solidFill>
              </a:ln>
              <a:solidFill>
                <a:prstClr val="black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 rot="16200000" flipV="1">
            <a:off x="5042451" y="-606970"/>
            <a:ext cx="47461" cy="5869641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>
              <a:defRPr/>
            </a:pPr>
            <a:endParaRPr lang="en-GB" sz="2800" dirty="0">
              <a:solidFill>
                <a:prstClr val="white"/>
              </a:solidFill>
              <a:latin typeface="Century Gothic" pitchFamily="34" charset="0"/>
            </a:endParaRPr>
          </a:p>
        </p:txBody>
      </p:sp>
      <p:sp>
        <p:nvSpPr>
          <p:cNvPr id="29" name="Rectangle 28"/>
          <p:cNvSpPr/>
          <p:nvPr/>
        </p:nvSpPr>
        <p:spPr>
          <a:xfrm rot="10800000" flipV="1">
            <a:off x="1156448" y="1131276"/>
            <a:ext cx="6844552" cy="1107315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>
              <a:defRPr/>
            </a:pPr>
            <a:r>
              <a:rPr lang="en-US" sz="3600" dirty="0">
                <a:solidFill>
                  <a:srgbClr val="FF0000"/>
                </a:solidFill>
                <a:latin typeface="Century Gothic" pitchFamily="34" charset="0"/>
              </a:rPr>
              <a:t>PRESENTATION DU </a:t>
            </a:r>
            <a:r>
              <a:rPr lang="en-US" sz="3600" dirty="0" smtClean="0">
                <a:solidFill>
                  <a:srgbClr val="FF0000"/>
                </a:solidFill>
                <a:latin typeface="Century Gothic" pitchFamily="34" charset="0"/>
              </a:rPr>
              <a:t>PROJET ERASMUS+ e-VAL</a:t>
            </a:r>
            <a:endParaRPr lang="fr-FR" sz="3600" dirty="0">
              <a:solidFill>
                <a:srgbClr val="FF0000"/>
              </a:solidFill>
              <a:latin typeface="Century Gothic" pitchFamily="34" charset="0"/>
            </a:endParaRPr>
          </a:p>
        </p:txBody>
      </p:sp>
      <p:sp>
        <p:nvSpPr>
          <p:cNvPr id="20" name="Espace réservé du numéro de diapositive 17"/>
          <p:cNvSpPr txBox="1">
            <a:spLocks/>
          </p:cNvSpPr>
          <p:nvPr/>
        </p:nvSpPr>
        <p:spPr>
          <a:xfrm>
            <a:off x="4445768" y="6496765"/>
            <a:ext cx="270031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600" b="1" dirty="0">
                <a:solidFill>
                  <a:prstClr val="white"/>
                </a:solidFill>
                <a:latin typeface="Century Gothic" panose="020B0502020202020204" pitchFamily="34" charset="0"/>
              </a:rPr>
              <a:t>8</a:t>
            </a:r>
            <a:endParaRPr lang="fr-FR" sz="1600" b="1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pic>
        <p:nvPicPr>
          <p:cNvPr id="32" name="Image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54346" y="2664890"/>
            <a:ext cx="2226197" cy="3760105"/>
          </a:xfrm>
          <a:prstGeom prst="rect">
            <a:avLst/>
          </a:prstGeom>
        </p:spPr>
      </p:pic>
      <p:sp>
        <p:nvSpPr>
          <p:cNvPr id="36" name="Espace réservé du numéro de diapositive 17">
            <a:extLst>
              <a:ext uri="{FF2B5EF4-FFF2-40B4-BE49-F238E27FC236}">
                <a16:creationId xmlns:a16="http://schemas.microsoft.com/office/drawing/2014/main" xmlns="" id="{2392D4E1-C114-4B90-BB1F-4753DF60E40E}"/>
              </a:ext>
            </a:extLst>
          </p:cNvPr>
          <p:cNvSpPr txBox="1">
            <a:spLocks/>
          </p:cNvSpPr>
          <p:nvPr/>
        </p:nvSpPr>
        <p:spPr>
          <a:xfrm>
            <a:off x="4016864" y="6331251"/>
            <a:ext cx="558281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Century Gothic" panose="020B0502020202020204" pitchFamily="34" charset="0"/>
              </a:rPr>
              <a:t>8</a:t>
            </a:r>
          </a:p>
        </p:txBody>
      </p:sp>
      <p:grpSp>
        <p:nvGrpSpPr>
          <p:cNvPr id="2" name="Groupe 37">
            <a:extLst>
              <a:ext uri="{FF2B5EF4-FFF2-40B4-BE49-F238E27FC236}">
                <a16:creationId xmlns:a16="http://schemas.microsoft.com/office/drawing/2014/main" xmlns="" id="{B457D268-76E4-4B74-BB55-5365B990E2AE}"/>
              </a:ext>
            </a:extLst>
          </p:cNvPr>
          <p:cNvGrpSpPr/>
          <p:nvPr/>
        </p:nvGrpSpPr>
        <p:grpSpPr>
          <a:xfrm>
            <a:off x="1146337" y="6381783"/>
            <a:ext cx="6858002" cy="414537"/>
            <a:chOff x="1524000" y="6597353"/>
            <a:chExt cx="9144002" cy="414537"/>
          </a:xfrm>
          <a:solidFill>
            <a:srgbClr val="002060"/>
          </a:solidFill>
        </p:grpSpPr>
        <p:sp>
          <p:nvSpPr>
            <p:cNvPr id="39" name="Rectangle 9">
              <a:extLst>
                <a:ext uri="{FF2B5EF4-FFF2-40B4-BE49-F238E27FC236}">
                  <a16:creationId xmlns:a16="http://schemas.microsoft.com/office/drawing/2014/main" xmlns="" id="{C1EE2009-846B-4BE8-81F0-0C4A9B0E8E5E}"/>
                </a:ext>
              </a:extLst>
            </p:cNvPr>
            <p:cNvSpPr>
              <a:spLocks noChangeArrowheads="1"/>
            </p:cNvSpPr>
            <p:nvPr/>
          </p:nvSpPr>
          <p:spPr bwMode="gray">
            <a:xfrm flipV="1">
              <a:off x="1524000" y="6597353"/>
              <a:ext cx="9144000" cy="260649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41" name="Text Box 12">
              <a:extLst>
                <a:ext uri="{FF2B5EF4-FFF2-40B4-BE49-F238E27FC236}">
                  <a16:creationId xmlns:a16="http://schemas.microsoft.com/office/drawing/2014/main" xmlns="" id="{FF63287E-9C6B-4EF3-A79B-D55A95562AE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875913" y="6611780"/>
              <a:ext cx="792089" cy="40011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fr-FR" sz="1000" dirty="0">
                  <a:solidFill>
                    <a:prstClr val="white"/>
                  </a:solidFill>
                  <a:latin typeface="Century Gothic" pitchFamily="34" charset="0"/>
                </a:rPr>
                <a:t>2016-2017</a:t>
              </a:r>
            </a:p>
          </p:txBody>
        </p:sp>
      </p:grpSp>
      <p:sp>
        <p:nvSpPr>
          <p:cNvPr id="43" name="Espace réservé du numéro de diapositive 17">
            <a:extLst>
              <a:ext uri="{FF2B5EF4-FFF2-40B4-BE49-F238E27FC236}">
                <a16:creationId xmlns:a16="http://schemas.microsoft.com/office/drawing/2014/main" xmlns="" id="{F0BE715C-96FF-4D00-AD5D-2186ED3BAE55}"/>
              </a:ext>
            </a:extLst>
          </p:cNvPr>
          <p:cNvSpPr txBox="1">
            <a:spLocks/>
          </p:cNvSpPr>
          <p:nvPr/>
        </p:nvSpPr>
        <p:spPr>
          <a:xfrm>
            <a:off x="4034756" y="6265807"/>
            <a:ext cx="558281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Century Gothic" panose="020B0502020202020204" pitchFamily="34" charset="0"/>
              </a:rPr>
              <a:t>9</a:t>
            </a:r>
          </a:p>
        </p:txBody>
      </p:sp>
      <p:grpSp>
        <p:nvGrpSpPr>
          <p:cNvPr id="3" name="Groupe 38">
            <a:extLst>
              <a:ext uri="{FF2B5EF4-FFF2-40B4-BE49-F238E27FC236}">
                <a16:creationId xmlns:a16="http://schemas.microsoft.com/office/drawing/2014/main" xmlns="" id="{1690EC2E-A637-42FC-A3CD-344DEAA9AD0B}"/>
              </a:ext>
            </a:extLst>
          </p:cNvPr>
          <p:cNvGrpSpPr/>
          <p:nvPr/>
        </p:nvGrpSpPr>
        <p:grpSpPr>
          <a:xfrm>
            <a:off x="1146335" y="6380824"/>
            <a:ext cx="7282769" cy="426677"/>
            <a:chOff x="1524000" y="6596391"/>
            <a:chExt cx="9144000" cy="261611"/>
          </a:xfrm>
          <a:solidFill>
            <a:srgbClr val="002060"/>
          </a:solidFill>
        </p:grpSpPr>
        <p:sp>
          <p:nvSpPr>
            <p:cNvPr id="22" name="Rectangle 9">
              <a:extLst>
                <a:ext uri="{FF2B5EF4-FFF2-40B4-BE49-F238E27FC236}">
                  <a16:creationId xmlns:a16="http://schemas.microsoft.com/office/drawing/2014/main" xmlns="" id="{EB825A40-DA40-45D7-A84E-C1FE185D8F11}"/>
                </a:ext>
              </a:extLst>
            </p:cNvPr>
            <p:cNvSpPr>
              <a:spLocks noChangeArrowheads="1"/>
            </p:cNvSpPr>
            <p:nvPr/>
          </p:nvSpPr>
          <p:spPr bwMode="gray">
            <a:xfrm flipV="1">
              <a:off x="1524000" y="6597353"/>
              <a:ext cx="9144000" cy="260649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23" name="Text Box 12">
              <a:extLst>
                <a:ext uri="{FF2B5EF4-FFF2-40B4-BE49-F238E27FC236}">
                  <a16:creationId xmlns:a16="http://schemas.microsoft.com/office/drawing/2014/main" xmlns="" id="{96DD12E8-C308-4A70-9918-6B7B383A4B8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24000" y="6596391"/>
              <a:ext cx="7992069" cy="24622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fr-FR" sz="1000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Erasmus+ e-Val : un projet clé pour développer les liens entreprises - universités</a:t>
              </a:r>
            </a:p>
          </p:txBody>
        </p:sp>
      </p:grpSp>
      <p:pic>
        <p:nvPicPr>
          <p:cNvPr id="28" name="Picture 2" descr="C:\Users\USER\Desktop\Erasmus+ eVAL\Montage du projet\Propositions de logo projet\Nouveau dossier\416447431 (2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276" y="6230478"/>
            <a:ext cx="420218" cy="56028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751975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67367" y="633363"/>
            <a:ext cx="7772400" cy="2622153"/>
          </a:xfrm>
        </p:spPr>
        <p:txBody>
          <a:bodyPr>
            <a:noAutofit/>
          </a:bodyPr>
          <a:lstStyle/>
          <a:p>
            <a:r>
              <a:rPr lang="fr-FR" sz="3600" b="1" dirty="0" smtClean="0">
                <a:latin typeface="Century Gothic" pitchFamily="34" charset="0"/>
                <a:ea typeface="+mn-ea"/>
                <a:cs typeface="+mn-cs"/>
              </a:rPr>
              <a:t>Exploitation des compétences et Valorisation des acquis pour une meilleure insertion et visibilité professionnelles (e-VAL)</a:t>
            </a:r>
            <a:br>
              <a:rPr lang="fr-FR" sz="3600" b="1" dirty="0" smtClean="0">
                <a:latin typeface="Century Gothic" pitchFamily="34" charset="0"/>
                <a:ea typeface="+mn-ea"/>
                <a:cs typeface="+mn-cs"/>
              </a:rPr>
            </a:br>
            <a:endParaRPr lang="fr-FR" sz="3600" b="1" dirty="0">
              <a:latin typeface="Century Gothic" pitchFamily="34" charset="0"/>
              <a:ea typeface="+mn-ea"/>
              <a:cs typeface="+mn-cs"/>
            </a:endParaRPr>
          </a:p>
        </p:txBody>
      </p:sp>
      <p:sp>
        <p:nvSpPr>
          <p:cNvPr id="8" name="Sous-titre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4" name="Picture 4" descr="C:\Users\Amal\Downloads\logosbeneficaireserasmusrightfunded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7715" y="3926923"/>
            <a:ext cx="3241059" cy="936104"/>
          </a:xfrm>
          <a:prstGeom prst="rect">
            <a:avLst/>
          </a:prstGeom>
          <a:noFill/>
        </p:spPr>
      </p:pic>
      <p:pic>
        <p:nvPicPr>
          <p:cNvPr id="5" name="Picture 2" descr="C:\Users\USER\Desktop\Erasmus+ eVAL\Montage du projet\Propositions de logo projet\Nouveau dossier\416447431 (2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5880" y="2770098"/>
            <a:ext cx="2474259" cy="32990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ZoneTexte 13"/>
          <p:cNvSpPr txBox="1"/>
          <p:nvPr/>
        </p:nvSpPr>
        <p:spPr>
          <a:xfrm>
            <a:off x="428597" y="332659"/>
            <a:ext cx="8358247" cy="4734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fr-FR" sz="3600" b="1" dirty="0" smtClean="0">
                <a:solidFill>
                  <a:srgbClr val="0000FF"/>
                </a:solidFill>
                <a:latin typeface="+mj-lt"/>
              </a:rPr>
              <a:t>6 institutions de l’Union Européenne </a:t>
            </a:r>
            <a:r>
              <a:rPr lang="fr-FR" sz="3600" dirty="0" smtClean="0">
                <a:solidFill>
                  <a:srgbClr val="0000FF"/>
                </a:solidFill>
                <a:latin typeface="+mj-lt"/>
              </a:rPr>
              <a:t> </a:t>
            </a:r>
            <a:endParaRPr lang="fr-FR" sz="3600" b="1" dirty="0" smtClean="0">
              <a:solidFill>
                <a:srgbClr val="0000FF"/>
              </a:solidFill>
              <a:latin typeface="+mj-lt"/>
            </a:endParaRPr>
          </a:p>
          <a:p>
            <a:pPr marL="358775"/>
            <a:r>
              <a:rPr lang="fr-FR" sz="2400" dirty="0" smtClean="0">
                <a:solidFill>
                  <a:srgbClr val="0000FF"/>
                </a:solidFill>
                <a:latin typeface="+mj-lt"/>
              </a:rPr>
              <a:t>      	</a:t>
            </a:r>
            <a:endParaRPr lang="fr-FR" sz="2000" dirty="0" smtClean="0">
              <a:solidFill>
                <a:srgbClr val="0000FF"/>
              </a:solidFill>
              <a:latin typeface="+mj-lt"/>
            </a:endParaRPr>
          </a:p>
          <a:p>
            <a:pPr marL="358775"/>
            <a:r>
              <a:rPr lang="fr-FR" sz="1400" dirty="0" smtClean="0">
                <a:solidFill>
                  <a:srgbClr val="0000FF"/>
                </a:solidFill>
              </a:rPr>
              <a:t>                                                       </a:t>
            </a:r>
          </a:p>
          <a:p>
            <a:pPr marL="358775"/>
            <a:r>
              <a:rPr lang="fr-FR" sz="2400" dirty="0" smtClean="0">
                <a:solidFill>
                  <a:srgbClr val="0000FF"/>
                </a:solidFill>
                <a:latin typeface="+mj-lt"/>
              </a:rPr>
              <a:t>     	            </a:t>
            </a:r>
            <a:r>
              <a:rPr lang="fr-FR" sz="2000" dirty="0" smtClean="0">
                <a:solidFill>
                  <a:srgbClr val="0000FF"/>
                </a:solidFill>
                <a:latin typeface="+mj-lt"/>
              </a:rPr>
              <a:t> </a:t>
            </a:r>
          </a:p>
          <a:p>
            <a:pPr marL="358775">
              <a:spcAft>
                <a:spcPts val="400"/>
              </a:spcAft>
            </a:pPr>
            <a:r>
              <a:rPr lang="fr-FR" sz="2000" dirty="0" smtClean="0">
                <a:solidFill>
                  <a:srgbClr val="0000FF"/>
                </a:solidFill>
                <a:latin typeface="+mj-lt"/>
              </a:rPr>
              <a:t>	</a:t>
            </a:r>
          </a:p>
          <a:p>
            <a:pPr marL="358775"/>
            <a:r>
              <a:rPr lang="fr-FR" sz="2400" dirty="0" smtClean="0">
                <a:solidFill>
                  <a:srgbClr val="0000FF"/>
                </a:solidFill>
                <a:latin typeface="+mj-lt"/>
              </a:rPr>
              <a:t>      	            </a:t>
            </a:r>
            <a:r>
              <a:rPr lang="fr-FR" sz="2000" dirty="0" smtClean="0">
                <a:solidFill>
                  <a:srgbClr val="0000FF"/>
                </a:solidFill>
                <a:latin typeface="+mj-lt"/>
              </a:rPr>
              <a:t> </a:t>
            </a:r>
          </a:p>
          <a:p>
            <a:pPr marL="358775"/>
            <a:endParaRPr lang="fr-FR" sz="2000" dirty="0" smtClean="0">
              <a:solidFill>
                <a:srgbClr val="0000FF"/>
              </a:solidFill>
              <a:latin typeface="+mj-lt"/>
            </a:endParaRPr>
          </a:p>
          <a:p>
            <a:pPr marL="358775"/>
            <a:r>
              <a:rPr lang="fr-FR" sz="2400" dirty="0" smtClean="0">
                <a:solidFill>
                  <a:srgbClr val="0000FF"/>
                </a:solidFill>
                <a:latin typeface="+mj-lt"/>
              </a:rPr>
              <a:t>     	</a:t>
            </a:r>
            <a:endParaRPr lang="fr-FR" sz="2000" dirty="0" smtClean="0">
              <a:solidFill>
                <a:srgbClr val="0000FF"/>
              </a:solidFill>
              <a:latin typeface="+mj-lt"/>
            </a:endParaRPr>
          </a:p>
          <a:p>
            <a:pPr marL="358775"/>
            <a:r>
              <a:rPr lang="fr-FR" sz="2000" dirty="0" smtClean="0">
                <a:solidFill>
                  <a:srgbClr val="0000FF"/>
                </a:solidFill>
                <a:latin typeface="+mj-lt"/>
              </a:rPr>
              <a:t>	</a:t>
            </a:r>
          </a:p>
          <a:p>
            <a:pPr marL="358775"/>
            <a:r>
              <a:rPr lang="fr-FR" sz="2400" dirty="0" smtClean="0">
                <a:solidFill>
                  <a:srgbClr val="0000FF"/>
                </a:solidFill>
                <a:latin typeface="+mj-lt"/>
              </a:rPr>
              <a:t>	</a:t>
            </a:r>
            <a:endParaRPr lang="fr-FR" sz="2000" dirty="0" smtClean="0">
              <a:solidFill>
                <a:srgbClr val="0000FF"/>
              </a:solidFill>
              <a:latin typeface="+mj-lt"/>
            </a:endParaRPr>
          </a:p>
          <a:p>
            <a:pPr marL="358775">
              <a:spcAft>
                <a:spcPts val="400"/>
              </a:spcAft>
            </a:pPr>
            <a:r>
              <a:rPr lang="fr-FR" sz="2000" dirty="0" smtClean="0">
                <a:solidFill>
                  <a:srgbClr val="0000FF"/>
                </a:solidFill>
                <a:latin typeface="+mj-lt"/>
              </a:rPr>
              <a:t>                            </a:t>
            </a:r>
          </a:p>
          <a:p>
            <a:pPr marL="358775"/>
            <a:r>
              <a:rPr lang="fr-FR" sz="2000" dirty="0" smtClean="0">
                <a:solidFill>
                  <a:srgbClr val="0000FF"/>
                </a:solidFill>
                <a:latin typeface="+mj-lt"/>
              </a:rPr>
              <a:t>                       </a:t>
            </a:r>
            <a:r>
              <a:rPr lang="fr-FR" sz="2000" dirty="0" smtClean="0">
                <a:solidFill>
                  <a:srgbClr val="0000FF"/>
                </a:solidFill>
              </a:rPr>
              <a:t> </a:t>
            </a:r>
            <a:endParaRPr lang="fr-FR" sz="2000" dirty="0" smtClean="0">
              <a:solidFill>
                <a:srgbClr val="0000FF"/>
              </a:solidFill>
              <a:latin typeface="+mj-lt"/>
            </a:endParaRPr>
          </a:p>
          <a:p>
            <a:pPr marL="358775">
              <a:spcAft>
                <a:spcPts val="1200"/>
              </a:spcAft>
            </a:pPr>
            <a:r>
              <a:rPr lang="fr-FR" sz="2000" dirty="0" smtClean="0">
                <a:solidFill>
                  <a:srgbClr val="0000FF"/>
                </a:solidFill>
                <a:latin typeface="+mj-lt"/>
              </a:rPr>
              <a:t>                             </a:t>
            </a:r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1" y="-3450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pSp>
        <p:nvGrpSpPr>
          <p:cNvPr id="2" name="21 Grupo"/>
          <p:cNvGrpSpPr/>
          <p:nvPr/>
        </p:nvGrpSpPr>
        <p:grpSpPr>
          <a:xfrm>
            <a:off x="6588225" y="4797152"/>
            <a:ext cx="1836594" cy="792088"/>
            <a:chOff x="428596" y="3000372"/>
            <a:chExt cx="1836594" cy="571504"/>
          </a:xfrm>
        </p:grpSpPr>
        <p:pic>
          <p:nvPicPr>
            <p:cNvPr id="15363" name="Picture 3" descr="\\tsclient\usb\VIETUD\EXPERES 2015\Logo EXPERES\Logos UE\kth_logo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28596" y="3000372"/>
              <a:ext cx="571504" cy="571504"/>
            </a:xfrm>
            <a:prstGeom prst="rect">
              <a:avLst/>
            </a:prstGeom>
            <a:noFill/>
          </p:spPr>
        </p:pic>
        <p:sp>
          <p:nvSpPr>
            <p:cNvPr id="15" name="14 CuadroTexto"/>
            <p:cNvSpPr txBox="1"/>
            <p:nvPr/>
          </p:nvSpPr>
          <p:spPr>
            <a:xfrm>
              <a:off x="1000100" y="3143248"/>
              <a:ext cx="1265090" cy="2886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_tradnl" sz="1000" b="1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omic Sans MS" pitchFamily="66" charset="0"/>
                  <a:cs typeface="Arial" pitchFamily="34" charset="0"/>
                </a:rPr>
                <a:t>Kungliga</a:t>
              </a:r>
              <a:r>
                <a:rPr lang="es-ES_tradnl" sz="1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omic Sans MS" pitchFamily="66" charset="0"/>
                  <a:cs typeface="Arial" pitchFamily="34" charset="0"/>
                </a:rPr>
                <a:t> </a:t>
              </a:r>
              <a:r>
                <a:rPr lang="es-ES_tradnl" sz="1000" b="1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omic Sans MS" pitchFamily="66" charset="0"/>
                  <a:cs typeface="Arial" pitchFamily="34" charset="0"/>
                </a:rPr>
                <a:t>Tekniska</a:t>
              </a:r>
              <a:endParaRPr lang="es-ES_tradnl" sz="1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omic Sans MS" pitchFamily="66" charset="0"/>
                <a:cs typeface="Arial" pitchFamily="34" charset="0"/>
              </a:endParaRPr>
            </a:p>
            <a:p>
              <a:r>
                <a:rPr lang="es-ES_tradnl" sz="1000" b="1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omic Sans MS" pitchFamily="66" charset="0"/>
                  <a:cs typeface="Arial" pitchFamily="34" charset="0"/>
                </a:rPr>
                <a:t>Hoegskolan</a:t>
              </a:r>
              <a:endParaRPr lang="es-E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omic Sans MS" pitchFamily="66" charset="0"/>
                <a:cs typeface="Arial" pitchFamily="34" charset="0"/>
              </a:endParaRPr>
            </a:p>
          </p:txBody>
        </p:sp>
      </p:grpSp>
      <p:grpSp>
        <p:nvGrpSpPr>
          <p:cNvPr id="3" name="20 Grupo"/>
          <p:cNvGrpSpPr/>
          <p:nvPr/>
        </p:nvGrpSpPr>
        <p:grpSpPr>
          <a:xfrm>
            <a:off x="827584" y="4797155"/>
            <a:ext cx="1734224" cy="862053"/>
            <a:chOff x="857224" y="5072075"/>
            <a:chExt cx="1485140" cy="587131"/>
          </a:xfrm>
        </p:grpSpPr>
        <p:pic>
          <p:nvPicPr>
            <p:cNvPr id="15367" name="Picture 7" descr="\\tsclient\usb\VIETUD\EXPERES 2015\Logo EXPERES\Logos UE\UniDeVigo_1337x191.pn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285852" y="5357826"/>
              <a:ext cx="1056512" cy="150930"/>
            </a:xfrm>
            <a:prstGeom prst="rect">
              <a:avLst/>
            </a:prstGeom>
            <a:noFill/>
          </p:spPr>
        </p:pic>
        <p:pic>
          <p:nvPicPr>
            <p:cNvPr id="15368" name="Picture 8" descr="\\tsclient\usb\VIETUD\EXPERES 2015\Logo EXPERES\Logos UE\Uvigo_logo2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57224" y="5072075"/>
              <a:ext cx="428628" cy="587131"/>
            </a:xfrm>
            <a:prstGeom prst="rect">
              <a:avLst/>
            </a:prstGeom>
            <a:noFill/>
          </p:spPr>
        </p:pic>
      </p:grpSp>
      <p:pic>
        <p:nvPicPr>
          <p:cNvPr id="5121" name="Picture 1" descr="C:\Users\Amal\Desktop\150px-Logouniversidadcadiz.svg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23930" y="1268760"/>
            <a:ext cx="1002407" cy="1329860"/>
          </a:xfrm>
          <a:prstGeom prst="rect">
            <a:avLst/>
          </a:prstGeom>
          <a:noFill/>
        </p:spPr>
      </p:pic>
      <p:pic>
        <p:nvPicPr>
          <p:cNvPr id="5122" name="Picture 2" descr="C:\Users\Amal\Desktop\téléchargement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5536" y="3068962"/>
            <a:ext cx="2420576" cy="849437"/>
          </a:xfrm>
          <a:prstGeom prst="rect">
            <a:avLst/>
          </a:prstGeom>
          <a:noFill/>
        </p:spPr>
      </p:pic>
      <p:pic>
        <p:nvPicPr>
          <p:cNvPr id="5123" name="Picture 3" descr="C:\Users\Amal\Desktop\téléchargement (1)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635898" y="4797152"/>
            <a:ext cx="1810132" cy="648072"/>
          </a:xfrm>
          <a:prstGeom prst="rect">
            <a:avLst/>
          </a:prstGeom>
          <a:noFill/>
        </p:spPr>
      </p:pic>
      <p:pic>
        <p:nvPicPr>
          <p:cNvPr id="5124" name="Picture 4" descr="C:\Users\Amal\Desktop\téléchargement (2)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300194" y="3140968"/>
            <a:ext cx="2128263" cy="672083"/>
          </a:xfrm>
          <a:prstGeom prst="rect">
            <a:avLst/>
          </a:prstGeom>
          <a:noFill/>
        </p:spPr>
      </p:pic>
      <p:sp>
        <p:nvSpPr>
          <p:cNvPr id="16" name="Espace réservé du numéro de diapositive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12</a:t>
            </a:fld>
            <a:endParaRPr lang="fr-B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1" y="-3450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pic>
        <p:nvPicPr>
          <p:cNvPr id="16386" name="Picture 2" descr="\\tsclient\usb\VIETUD\EXPERES 2015\Logo EXPERES\Logos UMaroc\UAE_logo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2162" y="1052738"/>
            <a:ext cx="1260016" cy="1297441"/>
          </a:xfrm>
          <a:prstGeom prst="rect">
            <a:avLst/>
          </a:prstGeom>
          <a:noFill/>
        </p:spPr>
      </p:pic>
      <p:pic>
        <p:nvPicPr>
          <p:cNvPr id="16387" name="Picture 3" descr="\\tsclient\usb\VIETUD\EXPERES 2015\Logo EXPERES\Logos UMaroc\UIT_logo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l="26470" t="8333" r="20588" b="8333"/>
          <a:stretch>
            <a:fillRect/>
          </a:stretch>
        </p:blipFill>
        <p:spPr bwMode="auto">
          <a:xfrm>
            <a:off x="395536" y="3356992"/>
            <a:ext cx="1071571" cy="1135070"/>
          </a:xfrm>
          <a:prstGeom prst="rect">
            <a:avLst/>
          </a:prstGeom>
          <a:noFill/>
        </p:spPr>
      </p:pic>
      <p:pic>
        <p:nvPicPr>
          <p:cNvPr id="16394" name="Picture 10" descr="\\tsclient\usb\VIETUD\EXPERES 2015\Logo EXPERES\Logos UMaroc\UIZ_logo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7549" t="6563" r="8333" b="21042"/>
          <a:stretch>
            <a:fillRect/>
          </a:stretch>
        </p:blipFill>
        <p:spPr bwMode="auto">
          <a:xfrm>
            <a:off x="5868145" y="3429000"/>
            <a:ext cx="928695" cy="1190634"/>
          </a:xfrm>
          <a:prstGeom prst="rect">
            <a:avLst/>
          </a:prstGeom>
          <a:noFill/>
        </p:spPr>
      </p:pic>
      <p:pic>
        <p:nvPicPr>
          <p:cNvPr id="16392" name="Picture 8" descr="\\tsclient\usb\VIETUD\EXPERES 2015\Logo EXPERES\Logos UMaroc\ENSSUP_logo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19674" y="980730"/>
            <a:ext cx="2071701" cy="1764783"/>
          </a:xfrm>
          <a:prstGeom prst="rect">
            <a:avLst/>
          </a:prstGeom>
          <a:noFill/>
        </p:spPr>
      </p:pic>
      <p:sp>
        <p:nvSpPr>
          <p:cNvPr id="52" name="ZoneTexte 51"/>
          <p:cNvSpPr txBox="1"/>
          <p:nvPr/>
        </p:nvSpPr>
        <p:spPr>
          <a:xfrm>
            <a:off x="251520" y="332659"/>
            <a:ext cx="82868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11187" defTabSz="712788">
              <a:spcAft>
                <a:spcPts val="600"/>
              </a:spcAft>
            </a:pPr>
            <a:r>
              <a:rPr lang="fr-FR" sz="3600" b="1" dirty="0" smtClean="0">
                <a:solidFill>
                  <a:srgbClr val="0C7CD2"/>
                </a:solidFill>
                <a:latin typeface="+mj-lt"/>
              </a:rPr>
              <a:t>6 universités marocaines + Ministère</a:t>
            </a:r>
          </a:p>
        </p:txBody>
      </p:sp>
      <p:sp>
        <p:nvSpPr>
          <p:cNvPr id="2" name="ZoneTexte 1"/>
          <p:cNvSpPr txBox="1"/>
          <p:nvPr/>
        </p:nvSpPr>
        <p:spPr>
          <a:xfrm>
            <a:off x="3583666" y="267883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dirty="0"/>
          </a:p>
        </p:txBody>
      </p:sp>
      <p:pic>
        <p:nvPicPr>
          <p:cNvPr id="3" name="Image 2" descr="UMP_logo2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6" y="3429000"/>
            <a:ext cx="940283" cy="936104"/>
          </a:xfrm>
          <a:prstGeom prst="rect">
            <a:avLst/>
          </a:prstGeom>
        </p:spPr>
      </p:pic>
      <p:sp>
        <p:nvSpPr>
          <p:cNvPr id="2050" name="AutoShape 2" descr="Résultat de recherche d'images pour &quot;UIR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57" name="Picture 3" descr="C:\Users\Amal\Desktop\Logo-UIR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308305" y="3717034"/>
            <a:ext cx="1538487" cy="599455"/>
          </a:xfrm>
          <a:prstGeom prst="rect">
            <a:avLst/>
          </a:prstGeom>
          <a:noFill/>
        </p:spPr>
      </p:pic>
      <p:sp>
        <p:nvSpPr>
          <p:cNvPr id="60" name="ZoneTexte 59"/>
          <p:cNvSpPr txBox="1"/>
          <p:nvPr/>
        </p:nvSpPr>
        <p:spPr>
          <a:xfrm>
            <a:off x="539552" y="4797155"/>
            <a:ext cx="82089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b="1" dirty="0" smtClean="0">
                <a:solidFill>
                  <a:srgbClr val="0C7CD2"/>
                </a:solidFill>
                <a:latin typeface="+mj-lt"/>
              </a:rPr>
              <a:t>2 représentants socio-économiques</a:t>
            </a:r>
          </a:p>
        </p:txBody>
      </p:sp>
      <p:pic>
        <p:nvPicPr>
          <p:cNvPr id="2052" name="Picture 4" descr="C:\Users\Amal\Desktop\téléchargement (3)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123730" y="5445227"/>
            <a:ext cx="1143571" cy="1143571"/>
          </a:xfrm>
          <a:prstGeom prst="rect">
            <a:avLst/>
          </a:prstGeom>
          <a:noFill/>
        </p:spPr>
      </p:pic>
      <p:pic>
        <p:nvPicPr>
          <p:cNvPr id="2053" name="Picture 5" descr="C:\Users\Amal\Desktop\téléchargement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004048" y="5445227"/>
            <a:ext cx="2038152" cy="1088785"/>
          </a:xfrm>
          <a:prstGeom prst="rect">
            <a:avLst/>
          </a:prstGeom>
          <a:noFill/>
        </p:spPr>
      </p:pic>
      <p:sp>
        <p:nvSpPr>
          <p:cNvPr id="16" name="Espace réservé du numéro de diapositive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13</a:t>
            </a:fld>
            <a:endParaRPr lang="fr-BE"/>
          </a:p>
        </p:txBody>
      </p:sp>
      <p:pic>
        <p:nvPicPr>
          <p:cNvPr id="17" name="Image 16" descr="C:\Users\decanat\Desktop\logo_rectoratArabe_vectorisé copy.jpg"/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045919" y="2673564"/>
            <a:ext cx="1224137" cy="1366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Text Box 227"/>
          <p:cNvSpPr txBox="1">
            <a:spLocks noChangeArrowheads="1"/>
          </p:cNvSpPr>
          <p:nvPr/>
        </p:nvSpPr>
        <p:spPr bwMode="auto">
          <a:xfrm>
            <a:off x="266007" y="3194916"/>
            <a:ext cx="5914804" cy="3831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 algn="just">
              <a:lnSpc>
                <a:spcPct val="150000"/>
              </a:lnSpc>
            </a:pPr>
            <a:r>
              <a:rPr lang="fr-FR" dirty="0" smtClean="0">
                <a:latin typeface="Century Gothic" pitchFamily="34" charset="0"/>
              </a:rPr>
              <a:t>Mettre en place un environnement numérique permettant aux étudiants marocains de </a:t>
            </a:r>
            <a:r>
              <a:rPr lang="fr-FR" b="1" dirty="0" smtClean="0">
                <a:solidFill>
                  <a:srgbClr val="00B0F0"/>
                </a:solidFill>
                <a:latin typeface="Century Gothic" pitchFamily="34" charset="0"/>
              </a:rPr>
              <a:t>développer leur visibilité numérique</a:t>
            </a:r>
            <a:r>
              <a:rPr lang="fr-FR" dirty="0" smtClean="0">
                <a:latin typeface="Century Gothic" pitchFamily="34" charset="0"/>
              </a:rPr>
              <a:t> par la </a:t>
            </a:r>
            <a:r>
              <a:rPr lang="fr-FR" b="1" dirty="0" smtClean="0">
                <a:solidFill>
                  <a:srgbClr val="00B0F0"/>
                </a:solidFill>
                <a:latin typeface="Century Gothic" pitchFamily="34" charset="0"/>
              </a:rPr>
              <a:t>capitalisation</a:t>
            </a:r>
            <a:r>
              <a:rPr lang="fr-FR" dirty="0" smtClean="0">
                <a:latin typeface="Century Gothic" pitchFamily="34" charset="0"/>
              </a:rPr>
              <a:t> des </a:t>
            </a:r>
            <a:r>
              <a:rPr lang="fr-FR" b="1" dirty="0" smtClean="0">
                <a:solidFill>
                  <a:srgbClr val="00B0F0"/>
                </a:solidFill>
                <a:latin typeface="Century Gothic" pitchFamily="34" charset="0"/>
              </a:rPr>
              <a:t>acquis </a:t>
            </a:r>
            <a:r>
              <a:rPr lang="fr-FR" dirty="0" smtClean="0">
                <a:latin typeface="Century Gothic" pitchFamily="34" charset="0"/>
              </a:rPr>
              <a:t>de formation et des </a:t>
            </a:r>
            <a:r>
              <a:rPr lang="fr-FR" b="1" dirty="0" smtClean="0">
                <a:solidFill>
                  <a:srgbClr val="00B0F0"/>
                </a:solidFill>
                <a:latin typeface="Century Gothic" pitchFamily="34" charset="0"/>
              </a:rPr>
              <a:t>compétences</a:t>
            </a:r>
            <a:r>
              <a:rPr lang="fr-FR" dirty="0" smtClean="0">
                <a:latin typeface="Century Gothic" pitchFamily="34" charset="0"/>
              </a:rPr>
              <a:t> obtenues au cours de leurs études et après l’obtention de leur diplôme en a</a:t>
            </a:r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doptant la démarche e-portfolio</a:t>
            </a:r>
            <a:r>
              <a:rPr lang="fr-FR" dirty="0" smtClean="0">
                <a:solidFill>
                  <a:schemeClr val="accent1"/>
                </a:solidFill>
                <a:latin typeface="Century Gothic" panose="020B0502020202020204" pitchFamily="34" charset="0"/>
                <a:cs typeface="Times New Roman" pitchFamily="18" charset="0"/>
              </a:rPr>
              <a:t>.</a:t>
            </a:r>
          </a:p>
          <a:p>
            <a:pPr marL="0" indent="0" algn="just">
              <a:lnSpc>
                <a:spcPct val="150000"/>
              </a:lnSpc>
            </a:pPr>
            <a:endParaRPr lang="fr-FR" dirty="0" smtClean="0">
              <a:latin typeface="Century Gothic" pitchFamily="34" charset="0"/>
            </a:endParaRPr>
          </a:p>
          <a:p>
            <a:pPr marL="0" indent="0" algn="just">
              <a:lnSpc>
                <a:spcPct val="150000"/>
              </a:lnSpc>
            </a:pPr>
            <a:endParaRPr lang="fr-FR" dirty="0">
              <a:solidFill>
                <a:schemeClr val="accent1"/>
              </a:solidFill>
              <a:latin typeface="Century Gothic" panose="020B0502020202020204" pitchFamily="34" charset="0"/>
              <a:cs typeface="Times New Roman" pitchFamily="18" charset="0"/>
            </a:endParaRPr>
          </a:p>
        </p:txBody>
      </p:sp>
      <p:sp>
        <p:nvSpPr>
          <p:cNvPr id="50" name="Text Box 225"/>
          <p:cNvSpPr txBox="1">
            <a:spLocks noChangeArrowheads="1"/>
          </p:cNvSpPr>
          <p:nvPr/>
        </p:nvSpPr>
        <p:spPr bwMode="auto">
          <a:xfrm>
            <a:off x="266007" y="1527857"/>
            <a:ext cx="5730912" cy="1286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fr-FR" dirty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 </a:t>
            </a:r>
            <a:r>
              <a:rPr lang="fr-FR" dirty="0" smtClean="0">
                <a:latin typeface="Century Gothic" pitchFamily="34" charset="0"/>
              </a:rPr>
              <a:t>Positionner la plateforme e-VAL comme un </a:t>
            </a:r>
            <a:r>
              <a:rPr lang="fr-FR" b="1" dirty="0" smtClean="0">
                <a:solidFill>
                  <a:srgbClr val="00B0F0"/>
                </a:solidFill>
                <a:latin typeface="Century Gothic" pitchFamily="34" charset="0"/>
              </a:rPr>
              <a:t>outil</a:t>
            </a:r>
            <a:r>
              <a:rPr lang="fr-FR" dirty="0" smtClean="0">
                <a:latin typeface="Century Gothic" pitchFamily="34" charset="0"/>
              </a:rPr>
              <a:t> d’aide à </a:t>
            </a:r>
            <a:r>
              <a:rPr lang="fr-FR" b="1" dirty="0" smtClean="0">
                <a:solidFill>
                  <a:srgbClr val="00B0F0"/>
                </a:solidFill>
                <a:latin typeface="Century Gothic" pitchFamily="34" charset="0"/>
              </a:rPr>
              <a:t>l’insertion professionnelle</a:t>
            </a:r>
          </a:p>
          <a:p>
            <a:pPr lvl="0" algn="just">
              <a:lnSpc>
                <a:spcPct val="150000"/>
              </a:lnSpc>
            </a:pPr>
            <a:endParaRPr lang="fr-FR" dirty="0">
              <a:solidFill>
                <a:prstClr val="black"/>
              </a:solidFill>
              <a:latin typeface="Century Gothic" pitchFamily="34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143000" y="442440"/>
            <a:ext cx="6858000" cy="404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cxnSp>
        <p:nvCxnSpPr>
          <p:cNvPr id="8" name="Connecteur droit 7"/>
          <p:cNvCxnSpPr/>
          <p:nvPr/>
        </p:nvCxnSpPr>
        <p:spPr>
          <a:xfrm>
            <a:off x="4832018" y="3472889"/>
            <a:ext cx="0" cy="572911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grpSp>
        <p:nvGrpSpPr>
          <p:cNvPr id="2" name="Groupe 12"/>
          <p:cNvGrpSpPr/>
          <p:nvPr/>
        </p:nvGrpSpPr>
        <p:grpSpPr>
          <a:xfrm>
            <a:off x="6180811" y="1979515"/>
            <a:ext cx="2537511" cy="3397820"/>
            <a:chOff x="6907445" y="1537075"/>
            <a:chExt cx="3383347" cy="3397820"/>
          </a:xfrm>
        </p:grpSpPr>
        <p:sp>
          <p:nvSpPr>
            <p:cNvPr id="10" name="Flèche gauche 9"/>
            <p:cNvSpPr/>
            <p:nvPr/>
          </p:nvSpPr>
          <p:spPr bwMode="gray">
            <a:xfrm rot="5400000">
              <a:off x="8383932" y="1572576"/>
              <a:ext cx="400206" cy="329204"/>
            </a:xfrm>
            <a:prstGeom prst="leftArrow">
              <a:avLst/>
            </a:prstGeom>
            <a:solidFill>
              <a:srgbClr val="002060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rtlCol="0" anchor="ctr"/>
            <a:lstStyle/>
            <a:p>
              <a:pPr algn="ctr"/>
              <a:endParaRPr lang="fr-FR">
                <a:solidFill>
                  <a:srgbClr val="009900"/>
                </a:solidFill>
              </a:endParaRPr>
            </a:p>
          </p:txBody>
        </p:sp>
        <p:sp>
          <p:nvSpPr>
            <p:cNvPr id="57" name="Flèche gauche 56"/>
            <p:cNvSpPr/>
            <p:nvPr/>
          </p:nvSpPr>
          <p:spPr bwMode="gray">
            <a:xfrm rot="16200000">
              <a:off x="8383932" y="4570190"/>
              <a:ext cx="400206" cy="329204"/>
            </a:xfrm>
            <a:prstGeom prst="leftArrow">
              <a:avLst/>
            </a:prstGeom>
            <a:solidFill>
              <a:srgbClr val="002060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rtlCol="0" anchor="ctr"/>
            <a:lstStyle/>
            <a:p>
              <a:pPr algn="ctr"/>
              <a:endParaRPr lang="fr-FR">
                <a:solidFill>
                  <a:srgbClr val="009900"/>
                </a:solidFill>
              </a:endParaRPr>
            </a:p>
          </p:txBody>
        </p:sp>
        <p:sp>
          <p:nvSpPr>
            <p:cNvPr id="58" name="Flèche gauche 57"/>
            <p:cNvSpPr/>
            <p:nvPr/>
          </p:nvSpPr>
          <p:spPr bwMode="gray">
            <a:xfrm>
              <a:off x="6907445" y="3121002"/>
              <a:ext cx="400206" cy="329204"/>
            </a:xfrm>
            <a:prstGeom prst="leftArrow">
              <a:avLst/>
            </a:prstGeom>
            <a:solidFill>
              <a:srgbClr val="002060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rtlCol="0" anchor="ctr"/>
            <a:lstStyle/>
            <a:p>
              <a:pPr algn="ctr"/>
              <a:endParaRPr lang="fr-FR">
                <a:solidFill>
                  <a:srgbClr val="009900"/>
                </a:solidFill>
              </a:endParaRPr>
            </a:p>
          </p:txBody>
        </p:sp>
        <p:sp>
          <p:nvSpPr>
            <p:cNvPr id="59" name="Flèche gauche 58"/>
            <p:cNvSpPr/>
            <p:nvPr/>
          </p:nvSpPr>
          <p:spPr bwMode="gray">
            <a:xfrm rot="10800000">
              <a:off x="9890586" y="3122368"/>
              <a:ext cx="400206" cy="329204"/>
            </a:xfrm>
            <a:prstGeom prst="leftArrow">
              <a:avLst/>
            </a:prstGeom>
            <a:solidFill>
              <a:srgbClr val="002060"/>
            </a:solidFill>
            <a:ln w="9525" algn="ctr">
              <a:solidFill>
                <a:schemeClr val="accent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wrap="none" rtlCol="0" anchor="ctr"/>
            <a:lstStyle/>
            <a:p>
              <a:pPr algn="ctr"/>
              <a:endParaRPr lang="fr-FR">
                <a:solidFill>
                  <a:srgbClr val="009900"/>
                </a:solidFill>
              </a:endParaRPr>
            </a:p>
          </p:txBody>
        </p:sp>
        <p:sp>
          <p:nvSpPr>
            <p:cNvPr id="12" name="Ellipse 11"/>
            <p:cNvSpPr/>
            <p:nvPr/>
          </p:nvSpPr>
          <p:spPr bwMode="gray">
            <a:xfrm>
              <a:off x="7277484" y="1921587"/>
              <a:ext cx="2613102" cy="2613102"/>
            </a:xfrm>
            <a:prstGeom prst="ellipse">
              <a:avLst/>
            </a:prstGeom>
            <a:noFill/>
            <a:ln w="28575" algn="ctr">
              <a:solidFill>
                <a:srgbClr val="002060"/>
              </a:solidFill>
              <a:miter lim="800000"/>
              <a:headEnd/>
              <a:tailEnd/>
            </a:ln>
          </p:spPr>
          <p:txBody>
            <a:bodyPr wrap="none" rtlCol="0" anchor="ctr"/>
            <a:lstStyle/>
            <a:p>
              <a:pPr algn="ctr"/>
              <a:endParaRPr lang="fr-FR">
                <a:solidFill>
                  <a:srgbClr val="009900"/>
                </a:solidFill>
              </a:endParaRPr>
            </a:p>
          </p:txBody>
        </p:sp>
      </p:grpSp>
      <p:sp>
        <p:nvSpPr>
          <p:cNvPr id="3" name="ZoneTexte 2"/>
          <p:cNvSpPr txBox="1"/>
          <p:nvPr/>
        </p:nvSpPr>
        <p:spPr>
          <a:xfrm>
            <a:off x="33421" y="2429597"/>
            <a:ext cx="4354737" cy="559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endParaRPr lang="fr-FR" dirty="0">
              <a:solidFill>
                <a:schemeClr val="accent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8" name="Espace réservé du numéro de diapositive 17"/>
          <p:cNvSpPr txBox="1">
            <a:spLocks/>
          </p:cNvSpPr>
          <p:nvPr/>
        </p:nvSpPr>
        <p:spPr>
          <a:xfrm>
            <a:off x="4445768" y="6496765"/>
            <a:ext cx="270031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Century Gothic" panose="020B0502020202020204" pitchFamily="34" charset="0"/>
              </a:rPr>
              <a:t>4</a:t>
            </a:r>
          </a:p>
        </p:txBody>
      </p:sp>
      <p:sp>
        <p:nvSpPr>
          <p:cNvPr id="32" name="Rectangle 31"/>
          <p:cNvSpPr/>
          <p:nvPr/>
        </p:nvSpPr>
        <p:spPr>
          <a:xfrm rot="16200000" flipV="1">
            <a:off x="3281307" y="-1126477"/>
            <a:ext cx="45719" cy="4853491"/>
          </a:xfrm>
          <a:prstGeom prst="rect">
            <a:avLst/>
          </a:prstGeom>
          <a:solidFill>
            <a:srgbClr val="0020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>
              <a:defRPr/>
            </a:pPr>
            <a:endParaRPr lang="en-GB" sz="2800" dirty="0">
              <a:latin typeface="Century Gothic" pitchFamily="34" charset="0"/>
            </a:endParaRPr>
          </a:p>
        </p:txBody>
      </p:sp>
      <p:sp>
        <p:nvSpPr>
          <p:cNvPr id="33" name="ZoneTexte 32"/>
          <p:cNvSpPr txBox="1"/>
          <p:nvPr/>
        </p:nvSpPr>
        <p:spPr>
          <a:xfrm>
            <a:off x="847166" y="122799"/>
            <a:ext cx="4917167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>
                <a:srgbClr val="E2001A"/>
              </a:buClr>
            </a:pPr>
            <a:r>
              <a:rPr lang="fr-FR" sz="2400" b="1" dirty="0" smtClean="0">
                <a:latin typeface="Century Gothic" pitchFamily="34" charset="0"/>
              </a:rPr>
              <a:t>Objectif général du projet Erasmus+ e-VAL</a:t>
            </a:r>
            <a:endParaRPr lang="fr-FR" sz="2400" b="1" dirty="0">
              <a:latin typeface="Century Gothic" pitchFamily="34" charset="0"/>
            </a:endParaRPr>
          </a:p>
        </p:txBody>
      </p:sp>
      <p:sp>
        <p:nvSpPr>
          <p:cNvPr id="35" name="Espace réservé du numéro de diapositive 17"/>
          <p:cNvSpPr txBox="1">
            <a:spLocks/>
          </p:cNvSpPr>
          <p:nvPr/>
        </p:nvSpPr>
        <p:spPr>
          <a:xfrm>
            <a:off x="4265857" y="6481142"/>
            <a:ext cx="558281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Century Gothic" panose="020B0502020202020204" pitchFamily="34" charset="0"/>
              </a:rPr>
              <a:t>4</a:t>
            </a:r>
          </a:p>
        </p:txBody>
      </p:sp>
      <p:sp>
        <p:nvSpPr>
          <p:cNvPr id="27" name="Espace réservé du numéro de diapositive 17">
            <a:extLst>
              <a:ext uri="{FF2B5EF4-FFF2-40B4-BE49-F238E27FC236}">
                <a16:creationId xmlns:a16="http://schemas.microsoft.com/office/drawing/2014/main" xmlns="" id="{08816D34-7F30-44F6-B725-E04C7765290E}"/>
              </a:ext>
            </a:extLst>
          </p:cNvPr>
          <p:cNvSpPr txBox="1">
            <a:spLocks/>
          </p:cNvSpPr>
          <p:nvPr/>
        </p:nvSpPr>
        <p:spPr>
          <a:xfrm>
            <a:off x="4016864" y="6331251"/>
            <a:ext cx="558281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Century Gothic" panose="020B0502020202020204" pitchFamily="34" charset="0"/>
              </a:rPr>
              <a:t>4</a:t>
            </a:r>
          </a:p>
        </p:txBody>
      </p:sp>
      <p:grpSp>
        <p:nvGrpSpPr>
          <p:cNvPr id="5" name="Groupe 38">
            <a:extLst>
              <a:ext uri="{FF2B5EF4-FFF2-40B4-BE49-F238E27FC236}">
                <a16:creationId xmlns:a16="http://schemas.microsoft.com/office/drawing/2014/main" xmlns="" id="{1690EC2E-A637-42FC-A3CD-344DEAA9AD0B}"/>
              </a:ext>
            </a:extLst>
          </p:cNvPr>
          <p:cNvGrpSpPr/>
          <p:nvPr/>
        </p:nvGrpSpPr>
        <p:grpSpPr>
          <a:xfrm>
            <a:off x="1146336" y="6380824"/>
            <a:ext cx="6858000" cy="261611"/>
            <a:chOff x="1524000" y="6596391"/>
            <a:chExt cx="9144000" cy="261611"/>
          </a:xfrm>
          <a:solidFill>
            <a:srgbClr val="002060"/>
          </a:solidFill>
        </p:grpSpPr>
        <p:sp>
          <p:nvSpPr>
            <p:cNvPr id="40" name="Rectangle 9">
              <a:extLst>
                <a:ext uri="{FF2B5EF4-FFF2-40B4-BE49-F238E27FC236}">
                  <a16:creationId xmlns:a16="http://schemas.microsoft.com/office/drawing/2014/main" xmlns="" id="{EB825A40-DA40-45D7-A84E-C1FE185D8F11}"/>
                </a:ext>
              </a:extLst>
            </p:cNvPr>
            <p:cNvSpPr>
              <a:spLocks noChangeArrowheads="1"/>
            </p:cNvSpPr>
            <p:nvPr/>
          </p:nvSpPr>
          <p:spPr bwMode="gray">
            <a:xfrm flipV="1">
              <a:off x="1524000" y="6597353"/>
              <a:ext cx="9144000" cy="260649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41" name="Text Box 12">
              <a:extLst>
                <a:ext uri="{FF2B5EF4-FFF2-40B4-BE49-F238E27FC236}">
                  <a16:creationId xmlns:a16="http://schemas.microsoft.com/office/drawing/2014/main" xmlns="" id="{96DD12E8-C308-4A70-9918-6B7B383A4B8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24000" y="6596391"/>
              <a:ext cx="7992069" cy="24622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fr-FR" sz="1000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Erasmus+ e-Val : un projet clé pour développer les liens entreprises - universités</a:t>
              </a:r>
            </a:p>
          </p:txBody>
        </p:sp>
      </p:grpSp>
      <p:sp>
        <p:nvSpPr>
          <p:cNvPr id="44" name="Espace réservé du numéro de diapositive 17">
            <a:extLst>
              <a:ext uri="{FF2B5EF4-FFF2-40B4-BE49-F238E27FC236}">
                <a16:creationId xmlns:a16="http://schemas.microsoft.com/office/drawing/2014/main" xmlns="" id="{845C7724-5E1C-4AEE-9800-D33896E95ADE}"/>
              </a:ext>
            </a:extLst>
          </p:cNvPr>
          <p:cNvSpPr txBox="1">
            <a:spLocks/>
          </p:cNvSpPr>
          <p:nvPr/>
        </p:nvSpPr>
        <p:spPr>
          <a:xfrm>
            <a:off x="8280665" y="6117889"/>
            <a:ext cx="558281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Century Gothic" panose="020B0502020202020204" pitchFamily="34" charset="0"/>
              </a:rPr>
              <a:t>5</a:t>
            </a:r>
          </a:p>
        </p:txBody>
      </p:sp>
      <p:pic>
        <p:nvPicPr>
          <p:cNvPr id="29" name="Picture 2" descr="C:\Users\USER\Desktop\Erasmus+ eVAL\Montage du projet\Propositions de logo projet\Nouveau dossier\416447431 (2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80811" y="1979514"/>
            <a:ext cx="2658135" cy="3299012"/>
          </a:xfrm>
          <a:prstGeom prst="rect">
            <a:avLst/>
          </a:prstGeom>
          <a:noFill/>
        </p:spPr>
      </p:pic>
      <p:pic>
        <p:nvPicPr>
          <p:cNvPr id="34" name="Picture 2" descr="C:\Users\USER\Desktop\Erasmus+ eVAL\Montage du projet\Propositions de logo projet\Nouveau dossier\416447431 (2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276" y="6230478"/>
            <a:ext cx="420218" cy="56028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018646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1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3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44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1" grpId="1"/>
      <p:bldP spid="50" grpId="0"/>
      <p:bldP spid="3" grpId="0"/>
      <p:bldP spid="3" grpId="1"/>
      <p:bldP spid="32" grpId="0" animBg="1"/>
      <p:bldP spid="3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15153" y="0"/>
            <a:ext cx="9144000" cy="1143000"/>
          </a:xfrm>
        </p:spPr>
        <p:txBody>
          <a:bodyPr>
            <a:noAutofit/>
          </a:bodyPr>
          <a:lstStyle/>
          <a:p>
            <a:r>
              <a:rPr lang="fr-FR" sz="2400" b="1" dirty="0" smtClean="0">
                <a:latin typeface="Century Gothic" pitchFamily="34" charset="0"/>
                <a:ea typeface="+mn-ea"/>
                <a:cs typeface="+mn-cs"/>
              </a:rPr>
              <a:t>Objectifs spécifiques du projet Erasmus+ e-VAL</a:t>
            </a:r>
            <a:endParaRPr lang="fr-FR" sz="2400" b="1" dirty="0">
              <a:latin typeface="Century Gothic" pitchFamily="34" charset="0"/>
              <a:ea typeface="+mn-ea"/>
              <a:cs typeface="+mn-cs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79514" y="1457400"/>
            <a:ext cx="8784976" cy="5400600"/>
          </a:xfrm>
        </p:spPr>
        <p:txBody>
          <a:bodyPr>
            <a:noAutofit/>
          </a:bodyPr>
          <a:lstStyle/>
          <a:p>
            <a:pPr algn="just">
              <a:buFont typeface="Wingdings" pitchFamily="2" charset="2"/>
              <a:buChar char="ü"/>
            </a:pPr>
            <a:r>
              <a:rPr lang="fr-FR" sz="1800" dirty="0" smtClean="0">
                <a:latin typeface="Verdana" pitchFamily="34" charset="0"/>
              </a:rPr>
              <a:t>Capitaliser les expériences, les compétences, les acquis de l’expérience, les apprentissages formels, informels, non formels tout au long de la vie</a:t>
            </a:r>
          </a:p>
          <a:p>
            <a:pPr algn="just">
              <a:buFont typeface="Wingdings" pitchFamily="2" charset="2"/>
              <a:buChar char="ü"/>
            </a:pPr>
            <a:r>
              <a:rPr lang="fr-FR" sz="1800" dirty="0" smtClean="0">
                <a:latin typeface="Verdana" pitchFamily="34" charset="0"/>
              </a:rPr>
              <a:t> Cultiver une identité numérique et une e-réputation</a:t>
            </a:r>
          </a:p>
          <a:p>
            <a:pPr algn="just">
              <a:buFont typeface="Wingdings" pitchFamily="2" charset="2"/>
              <a:buChar char="ü"/>
            </a:pPr>
            <a:r>
              <a:rPr lang="fr-FR" sz="1800" dirty="0" smtClean="0">
                <a:latin typeface="Verdana" pitchFamily="34" charset="0"/>
              </a:rPr>
              <a:t>Détecter des compétences requises</a:t>
            </a:r>
          </a:p>
          <a:p>
            <a:pPr algn="just">
              <a:buFont typeface="Wingdings" pitchFamily="2" charset="2"/>
              <a:buChar char="ü"/>
            </a:pPr>
            <a:endParaRPr lang="fr-FR" sz="1800" dirty="0" smtClean="0">
              <a:latin typeface="Verdana" pitchFamily="34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fr-FR" sz="1800" dirty="0" smtClean="0">
                <a:latin typeface="Verdana" pitchFamily="34" charset="0"/>
              </a:rPr>
              <a:t>Connaître les compétences existantes sur le marché du travail</a:t>
            </a:r>
          </a:p>
          <a:p>
            <a:pPr algn="just">
              <a:buFont typeface="Wingdings" pitchFamily="2" charset="2"/>
              <a:buChar char="ü"/>
            </a:pPr>
            <a:r>
              <a:rPr lang="fr-FR" sz="1800" dirty="0" smtClean="0">
                <a:latin typeface="Verdana" pitchFamily="34" charset="0"/>
              </a:rPr>
              <a:t>Fournir des informations sur leurs activités</a:t>
            </a:r>
          </a:p>
          <a:p>
            <a:pPr algn="just">
              <a:buFont typeface="Wingdings" pitchFamily="2" charset="2"/>
              <a:buChar char="ü"/>
            </a:pPr>
            <a:r>
              <a:rPr lang="fr-FR" sz="1800" dirty="0" smtClean="0">
                <a:latin typeface="Verdana" pitchFamily="34" charset="0"/>
              </a:rPr>
              <a:t>Proposer des stages, des offres d’emploi…</a:t>
            </a:r>
          </a:p>
          <a:p>
            <a:pPr algn="just">
              <a:buFont typeface="Wingdings" pitchFamily="2" charset="2"/>
              <a:buChar char="ü"/>
            </a:pPr>
            <a:endParaRPr lang="fr-FR" sz="1800" dirty="0" smtClean="0">
              <a:latin typeface="Verdana" pitchFamily="34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fr-FR" sz="1800" dirty="0" smtClean="0">
                <a:latin typeface="Verdana" pitchFamily="34" charset="0"/>
              </a:rPr>
              <a:t> Diffuser l’information sur son offre de formation</a:t>
            </a:r>
          </a:p>
          <a:p>
            <a:pPr algn="just">
              <a:buFont typeface="Wingdings" pitchFamily="2" charset="2"/>
              <a:buChar char="ü"/>
            </a:pPr>
            <a:r>
              <a:rPr lang="fr-FR" sz="1800" dirty="0" smtClean="0">
                <a:latin typeface="Verdana" pitchFamily="34" charset="0"/>
              </a:rPr>
              <a:t> Assurer une meilleure visibilité des diplômes</a:t>
            </a:r>
          </a:p>
          <a:p>
            <a:pPr algn="just">
              <a:buFont typeface="Wingdings" pitchFamily="2" charset="2"/>
              <a:buChar char="ü"/>
            </a:pPr>
            <a:r>
              <a:rPr lang="fr-FR" sz="1800" dirty="0" smtClean="0">
                <a:latin typeface="Verdana" pitchFamily="34" charset="0"/>
              </a:rPr>
              <a:t> Participer à la construction numérique de l’espace marocain de l’enseignement supérieur</a:t>
            </a:r>
          </a:p>
          <a:p>
            <a:pPr algn="just">
              <a:buFont typeface="Wingdings" pitchFamily="2" charset="2"/>
              <a:buChar char="§"/>
            </a:pPr>
            <a:endParaRPr lang="fr-FR" sz="1800" dirty="0" smtClean="0">
              <a:latin typeface="Verdana" pitchFamily="34" charset="0"/>
            </a:endParaRPr>
          </a:p>
          <a:p>
            <a:pPr>
              <a:buNone/>
            </a:pPr>
            <a:endParaRPr lang="fr-FR" sz="1800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15</a:t>
            </a:fld>
            <a:endParaRPr lang="fr-BE"/>
          </a:p>
        </p:txBody>
      </p:sp>
      <p:sp>
        <p:nvSpPr>
          <p:cNvPr id="5" name="Rectangle 4"/>
          <p:cNvSpPr/>
          <p:nvPr/>
        </p:nvSpPr>
        <p:spPr>
          <a:xfrm rot="16200000" flipV="1">
            <a:off x="2716531" y="-1462654"/>
            <a:ext cx="45719" cy="4853491"/>
          </a:xfrm>
          <a:prstGeom prst="rect">
            <a:avLst/>
          </a:prstGeom>
          <a:solidFill>
            <a:srgbClr val="0020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>
              <a:defRPr/>
            </a:pPr>
            <a:endParaRPr lang="en-GB" sz="2800" dirty="0">
              <a:latin typeface="Century Gothic" pitchFamily="34" charset="0"/>
            </a:endParaRPr>
          </a:p>
        </p:txBody>
      </p:sp>
      <p:grpSp>
        <p:nvGrpSpPr>
          <p:cNvPr id="6" name="Groupe 38">
            <a:extLst>
              <a:ext uri="{FF2B5EF4-FFF2-40B4-BE49-F238E27FC236}">
                <a16:creationId xmlns:a16="http://schemas.microsoft.com/office/drawing/2014/main" xmlns="" id="{1690EC2E-A637-42FC-A3CD-344DEAA9AD0B}"/>
              </a:ext>
            </a:extLst>
          </p:cNvPr>
          <p:cNvGrpSpPr/>
          <p:nvPr/>
        </p:nvGrpSpPr>
        <p:grpSpPr>
          <a:xfrm>
            <a:off x="1146336" y="6380824"/>
            <a:ext cx="6858000" cy="261611"/>
            <a:chOff x="1524000" y="6596391"/>
            <a:chExt cx="9144000" cy="261611"/>
          </a:xfrm>
          <a:solidFill>
            <a:srgbClr val="002060"/>
          </a:solidFill>
        </p:grpSpPr>
        <p:sp>
          <p:nvSpPr>
            <p:cNvPr id="7" name="Rectangle 9">
              <a:extLst>
                <a:ext uri="{FF2B5EF4-FFF2-40B4-BE49-F238E27FC236}">
                  <a16:creationId xmlns:a16="http://schemas.microsoft.com/office/drawing/2014/main" xmlns="" id="{EB825A40-DA40-45D7-A84E-C1FE185D8F11}"/>
                </a:ext>
              </a:extLst>
            </p:cNvPr>
            <p:cNvSpPr>
              <a:spLocks noChangeArrowheads="1"/>
            </p:cNvSpPr>
            <p:nvPr/>
          </p:nvSpPr>
          <p:spPr bwMode="gray">
            <a:xfrm flipV="1">
              <a:off x="1524000" y="6597353"/>
              <a:ext cx="9144000" cy="260649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8" name="Text Box 12">
              <a:extLst>
                <a:ext uri="{FF2B5EF4-FFF2-40B4-BE49-F238E27FC236}">
                  <a16:creationId xmlns:a16="http://schemas.microsoft.com/office/drawing/2014/main" xmlns="" id="{96DD12E8-C308-4A70-9918-6B7B383A4B8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24000" y="6596391"/>
              <a:ext cx="7992069" cy="24622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fr-FR" sz="1000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Erasmus+ e-Val : un projet clé pour développer les liens entreprises - universités</a:t>
              </a:r>
            </a:p>
          </p:txBody>
        </p:sp>
      </p:grpSp>
      <p:pic>
        <p:nvPicPr>
          <p:cNvPr id="9" name="Picture 2" descr="C:\Users\USER\Desktop\Erasmus+ eVAL\Montage du projet\Propositions de logo projet\Nouveau dossier\416447431 (2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276" y="6230478"/>
            <a:ext cx="420218" cy="5602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5323" y="66500"/>
            <a:ext cx="8229600" cy="532015"/>
          </a:xfrm>
        </p:spPr>
        <p:txBody>
          <a:bodyPr>
            <a:normAutofit/>
          </a:bodyPr>
          <a:lstStyle/>
          <a:p>
            <a:r>
              <a:rPr lang="fr-FR" sz="2400" b="1" dirty="0" smtClean="0">
                <a:latin typeface="Century Gothic" pitchFamily="34" charset="0"/>
                <a:ea typeface="+mn-ea"/>
                <a:cs typeface="+mn-cs"/>
              </a:rPr>
              <a:t>Lots du projet e-VAL</a:t>
            </a:r>
            <a:endParaRPr lang="fr-FR" sz="2400" b="1" dirty="0">
              <a:latin typeface="Century Gothic" pitchFamily="34" charset="0"/>
              <a:ea typeface="+mn-ea"/>
              <a:cs typeface="+mn-cs"/>
            </a:endParaRPr>
          </a:p>
        </p:txBody>
      </p:sp>
      <p:graphicFrame>
        <p:nvGraphicFramePr>
          <p:cNvPr id="6" name="Espace réservé du contenu 5"/>
          <p:cNvGraphicFramePr>
            <a:graphicFrameLocks noGrp="1"/>
          </p:cNvGraphicFramePr>
          <p:nvPr>
            <p:ph idx="1"/>
          </p:nvPr>
        </p:nvGraphicFramePr>
        <p:xfrm>
          <a:off x="72009" y="908722"/>
          <a:ext cx="8964490" cy="587217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55576"/>
                <a:gridCol w="1728192"/>
                <a:gridCol w="3456384"/>
                <a:gridCol w="936104"/>
                <a:gridCol w="978831"/>
                <a:gridCol w="1109403"/>
              </a:tblGrid>
              <a:tr h="554318">
                <a:tc>
                  <a:txBody>
                    <a:bodyPr/>
                    <a:lstStyle/>
                    <a:p>
                      <a:pPr algn="ctr"/>
                      <a:r>
                        <a:rPr lang="fr-FR" sz="1600" b="1" dirty="0" smtClean="0">
                          <a:solidFill>
                            <a:srgbClr val="FF0000"/>
                          </a:solidFill>
                        </a:rPr>
                        <a:t>Lot n</a:t>
                      </a:r>
                      <a:r>
                        <a:rPr lang="fr-FR" sz="1600" b="1" dirty="0" smtClean="0">
                          <a:solidFill>
                            <a:srgbClr val="FF0000"/>
                          </a:solidFill>
                          <a:latin typeface="Century Gothic"/>
                        </a:rPr>
                        <a:t>°</a:t>
                      </a:r>
                      <a:endParaRPr lang="fr-FR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b="1" dirty="0" smtClean="0">
                          <a:solidFill>
                            <a:srgbClr val="FF0000"/>
                          </a:solidFill>
                        </a:rPr>
                        <a:t>Type de lot</a:t>
                      </a:r>
                      <a:endParaRPr lang="fr-FR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b="1" dirty="0" smtClean="0">
                          <a:solidFill>
                            <a:srgbClr val="FF0000"/>
                          </a:solidFill>
                        </a:rPr>
                        <a:t>Intitulé du lot</a:t>
                      </a:r>
                      <a:endParaRPr lang="fr-FR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b="1" dirty="0" smtClean="0">
                          <a:solidFill>
                            <a:srgbClr val="FF0000"/>
                          </a:solidFill>
                        </a:rPr>
                        <a:t>Début </a:t>
                      </a:r>
                    </a:p>
                    <a:p>
                      <a:pPr algn="ctr"/>
                      <a:r>
                        <a:rPr lang="fr-FR" sz="1600" b="1" dirty="0" smtClean="0">
                          <a:solidFill>
                            <a:srgbClr val="FF0000"/>
                          </a:solidFill>
                        </a:rPr>
                        <a:t>(mois)</a:t>
                      </a:r>
                      <a:endParaRPr lang="fr-FR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b="1" dirty="0" smtClean="0">
                          <a:solidFill>
                            <a:srgbClr val="FF0000"/>
                          </a:solidFill>
                        </a:rPr>
                        <a:t>Fin</a:t>
                      </a:r>
                    </a:p>
                    <a:p>
                      <a:pPr algn="ctr"/>
                      <a:r>
                        <a:rPr lang="fr-FR" sz="1600" b="1" dirty="0" smtClean="0">
                          <a:solidFill>
                            <a:srgbClr val="FF0000"/>
                          </a:solidFill>
                        </a:rPr>
                        <a:t>(mois)</a:t>
                      </a:r>
                      <a:endParaRPr lang="fr-FR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b="1" dirty="0" smtClean="0">
                          <a:solidFill>
                            <a:srgbClr val="FF0000"/>
                          </a:solidFill>
                        </a:rPr>
                        <a:t>Durée</a:t>
                      </a:r>
                    </a:p>
                    <a:p>
                      <a:pPr algn="ctr"/>
                      <a:r>
                        <a:rPr lang="fr-FR" sz="1600" b="1" dirty="0" smtClean="0">
                          <a:solidFill>
                            <a:srgbClr val="FF0000"/>
                          </a:solidFill>
                        </a:rPr>
                        <a:t>(mois)</a:t>
                      </a:r>
                      <a:endParaRPr lang="fr-FR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608981">
                <a:tc>
                  <a:txBody>
                    <a:bodyPr/>
                    <a:lstStyle/>
                    <a:p>
                      <a:pPr algn="ctr"/>
                      <a:r>
                        <a:rPr lang="fr-FR" sz="1800" b="1" dirty="0" smtClean="0">
                          <a:solidFill>
                            <a:schemeClr val="tx1"/>
                          </a:solidFill>
                        </a:rPr>
                        <a:t>WP.1</a:t>
                      </a:r>
                      <a:endParaRPr lang="fr-F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800" dirty="0" smtClean="0">
                          <a:solidFill>
                            <a:schemeClr val="tx1"/>
                          </a:solidFill>
                        </a:rPr>
                        <a:t>Préparation</a:t>
                      </a:r>
                      <a:endParaRPr lang="fr-FR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800" dirty="0" smtClean="0">
                          <a:solidFill>
                            <a:schemeClr val="tx1"/>
                          </a:solidFill>
                        </a:rPr>
                        <a:t>Etats des lieux et orientations du projet e-VAL</a:t>
                      </a:r>
                      <a:endParaRPr lang="fr-FR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fr-FR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fr-FR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fr-FR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468447">
                <a:tc>
                  <a:txBody>
                    <a:bodyPr/>
                    <a:lstStyle/>
                    <a:p>
                      <a:pPr algn="ctr"/>
                      <a:r>
                        <a:rPr lang="fr-FR" sz="1800" b="1" dirty="0" smtClean="0"/>
                        <a:t>WP.2</a:t>
                      </a:r>
                      <a:endParaRPr lang="fr-FR" sz="1800" b="1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800" dirty="0" smtClean="0"/>
                        <a:t>Préparation</a:t>
                      </a:r>
                      <a:endParaRPr lang="fr-FR" sz="18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800" dirty="0" smtClean="0"/>
                        <a:t>Constitution et formation d</a:t>
                      </a:r>
                      <a:r>
                        <a:rPr lang="fr-FR" sz="1800" baseline="0" dirty="0" smtClean="0"/>
                        <a:t>es équipes</a:t>
                      </a:r>
                      <a:endParaRPr lang="fr-FR" sz="18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749515">
                <a:tc>
                  <a:txBody>
                    <a:bodyPr/>
                    <a:lstStyle/>
                    <a:p>
                      <a:pPr algn="ctr"/>
                      <a:r>
                        <a:rPr lang="fr-FR" sz="1800" b="1" dirty="0" smtClean="0"/>
                        <a:t>WP.3</a:t>
                      </a:r>
                      <a:endParaRPr lang="fr-FR" sz="1800" b="1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800" dirty="0" smtClean="0"/>
                        <a:t>Développement</a:t>
                      </a:r>
                      <a:endParaRPr lang="fr-FR" sz="1800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800" dirty="0" smtClean="0"/>
                        <a:t>Spécification et conception de la plateforme e-VAL</a:t>
                      </a:r>
                      <a:endParaRPr lang="fr-FR" sz="1800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13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18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608981">
                <a:tc>
                  <a:txBody>
                    <a:bodyPr/>
                    <a:lstStyle/>
                    <a:p>
                      <a:pPr algn="ctr"/>
                      <a:r>
                        <a:rPr lang="fr-FR" sz="1800" b="1" dirty="0" smtClean="0"/>
                        <a:t>WP.4</a:t>
                      </a:r>
                      <a:endParaRPr lang="fr-FR" sz="1800" b="1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800" dirty="0" smtClean="0"/>
                        <a:t>Développement</a:t>
                      </a:r>
                      <a:endParaRPr lang="fr-FR" sz="1800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800" dirty="0" smtClean="0"/>
                        <a:t>Mise en œuvre de la plateforme </a:t>
                      </a:r>
                    </a:p>
                    <a:p>
                      <a:r>
                        <a:rPr lang="fr-FR" sz="1800" dirty="0" smtClean="0"/>
                        <a:t>e-VAL</a:t>
                      </a:r>
                      <a:endParaRPr lang="fr-FR" sz="1800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18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23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749515">
                <a:tc>
                  <a:txBody>
                    <a:bodyPr/>
                    <a:lstStyle/>
                    <a:p>
                      <a:pPr algn="ctr"/>
                      <a:r>
                        <a:rPr lang="fr-FR" sz="1800" b="1" dirty="0" smtClean="0"/>
                        <a:t>WP.5</a:t>
                      </a:r>
                      <a:endParaRPr lang="fr-FR" sz="1800" b="1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800" dirty="0" smtClean="0"/>
                        <a:t>Développement</a:t>
                      </a:r>
                      <a:endParaRPr lang="fr-FR" sz="18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800" dirty="0" smtClean="0"/>
                        <a:t>Validation et expérimentation</a:t>
                      </a:r>
                      <a:r>
                        <a:rPr lang="fr-FR" sz="1800" baseline="0" dirty="0" smtClean="0"/>
                        <a:t> de la plateforme e-VAL</a:t>
                      </a:r>
                      <a:endParaRPr lang="fr-FR" sz="18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21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27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68447">
                <a:tc>
                  <a:txBody>
                    <a:bodyPr/>
                    <a:lstStyle/>
                    <a:p>
                      <a:pPr algn="ctr"/>
                      <a:r>
                        <a:rPr lang="fr-FR" sz="1800" b="1" dirty="0" smtClean="0"/>
                        <a:t>WP.6</a:t>
                      </a:r>
                      <a:endParaRPr lang="fr-FR" sz="1800" b="1" dirty="0"/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800" dirty="0" smtClean="0"/>
                        <a:t>Développement</a:t>
                      </a:r>
                      <a:endParaRPr lang="fr-FR" sz="1800" dirty="0"/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800" dirty="0" smtClean="0"/>
                        <a:t>Mise en place et</a:t>
                      </a:r>
                      <a:r>
                        <a:rPr lang="fr-FR" sz="1800" baseline="0" dirty="0" smtClean="0"/>
                        <a:t> réingénierie</a:t>
                      </a:r>
                      <a:endParaRPr lang="fr-FR" sz="1800" dirty="0"/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28</a:t>
                      </a: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35</a:t>
                      </a: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468447">
                <a:tc>
                  <a:txBody>
                    <a:bodyPr/>
                    <a:lstStyle/>
                    <a:p>
                      <a:pPr algn="ctr"/>
                      <a:r>
                        <a:rPr lang="fr-FR" sz="1800" b="1" dirty="0" smtClean="0"/>
                        <a:t>WP.7</a:t>
                      </a:r>
                      <a:endParaRPr lang="fr-FR" sz="1800" b="1" dirty="0"/>
                    </a:p>
                  </a:txBody>
                  <a:tcPr>
                    <a:solidFill>
                      <a:srgbClr val="8BEA8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800" dirty="0" smtClean="0"/>
                        <a:t>Qualité</a:t>
                      </a:r>
                      <a:endParaRPr lang="fr-FR" sz="1800" dirty="0"/>
                    </a:p>
                  </a:txBody>
                  <a:tcPr>
                    <a:solidFill>
                      <a:srgbClr val="8BEA8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800" dirty="0" smtClean="0"/>
                        <a:t>Assurance et contrôle de la qualité</a:t>
                      </a:r>
                      <a:endParaRPr lang="fr-FR" sz="1800" dirty="0"/>
                    </a:p>
                  </a:txBody>
                  <a:tcPr>
                    <a:solidFill>
                      <a:srgbClr val="8BEA8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>
                    <a:solidFill>
                      <a:srgbClr val="8BEA8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36</a:t>
                      </a:r>
                    </a:p>
                  </a:txBody>
                  <a:tcPr>
                    <a:solidFill>
                      <a:srgbClr val="8BEA8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36</a:t>
                      </a:r>
                    </a:p>
                  </a:txBody>
                  <a:tcPr>
                    <a:solidFill>
                      <a:srgbClr val="8BEA84"/>
                    </a:solidFill>
                  </a:tcPr>
                </a:tc>
              </a:tr>
              <a:tr h="468447">
                <a:tc>
                  <a:txBody>
                    <a:bodyPr/>
                    <a:lstStyle/>
                    <a:p>
                      <a:pPr algn="ctr"/>
                      <a:r>
                        <a:rPr lang="fr-FR" sz="1800" b="1" dirty="0" smtClean="0"/>
                        <a:t>WP.8</a:t>
                      </a:r>
                      <a:endParaRPr lang="fr-FR" sz="1800" b="1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800" dirty="0" smtClean="0"/>
                        <a:t>Diffusion</a:t>
                      </a:r>
                      <a:endParaRPr lang="fr-FR" sz="18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800" dirty="0" smtClean="0"/>
                        <a:t>Diffusion et pérennité</a:t>
                      </a:r>
                      <a:endParaRPr lang="fr-FR" sz="18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…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…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468447">
                <a:tc>
                  <a:txBody>
                    <a:bodyPr/>
                    <a:lstStyle/>
                    <a:p>
                      <a:pPr algn="ctr"/>
                      <a:r>
                        <a:rPr lang="fr-FR" sz="1800" b="1" dirty="0" smtClean="0"/>
                        <a:t>WP.9</a:t>
                      </a:r>
                      <a:endParaRPr lang="fr-FR" sz="1800" b="1" dirty="0"/>
                    </a:p>
                  </a:txBody>
                  <a:tcP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800" dirty="0" smtClean="0"/>
                        <a:t>Gestion</a:t>
                      </a:r>
                      <a:endParaRPr lang="fr-FR" sz="1800" dirty="0"/>
                    </a:p>
                  </a:txBody>
                  <a:tcP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800" dirty="0" smtClean="0"/>
                        <a:t>Gestion du projet</a:t>
                      </a:r>
                      <a:endParaRPr lang="fr-FR" sz="1800" dirty="0"/>
                    </a:p>
                  </a:txBody>
                  <a:tcP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36</a:t>
                      </a:r>
                    </a:p>
                  </a:txBody>
                  <a:tcP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36</a:t>
                      </a:r>
                    </a:p>
                  </a:txBody>
                  <a:tcPr>
                    <a:solidFill>
                      <a:srgbClr val="00FFFF"/>
                    </a:solidFill>
                  </a:tcPr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 rot="16200000" flipV="1">
            <a:off x="2625763" y="-1583677"/>
            <a:ext cx="45719" cy="4853491"/>
          </a:xfrm>
          <a:prstGeom prst="rect">
            <a:avLst/>
          </a:prstGeom>
          <a:solidFill>
            <a:srgbClr val="0020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>
              <a:defRPr/>
            </a:pPr>
            <a:endParaRPr lang="en-GB" sz="2800" dirty="0"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0587" y="1524375"/>
            <a:ext cx="8414665" cy="3812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12"/>
          <p:cNvSpPr txBox="1">
            <a:spLocks noChangeArrowheads="1"/>
          </p:cNvSpPr>
          <p:nvPr/>
        </p:nvSpPr>
        <p:spPr bwMode="auto">
          <a:xfrm>
            <a:off x="1143000" y="6596392"/>
            <a:ext cx="116074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FR" sz="1000" dirty="0">
                <a:solidFill>
                  <a:prstClr val="white"/>
                </a:solidFill>
                <a:latin typeface="Century Gothic" panose="020B0502020202020204" pitchFamily="34" charset="0"/>
              </a:rPr>
              <a:t>Projet de fin d’études</a:t>
            </a:r>
          </a:p>
        </p:txBody>
      </p:sp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7406934" y="6611781"/>
            <a:ext cx="59406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FR" sz="1000" dirty="0">
                <a:solidFill>
                  <a:prstClr val="white"/>
                </a:solidFill>
                <a:latin typeface="Century Gothic" panose="020B0502020202020204" pitchFamily="34" charset="0"/>
              </a:rPr>
              <a:t>2016-2017</a:t>
            </a:r>
          </a:p>
        </p:txBody>
      </p:sp>
      <p:sp>
        <p:nvSpPr>
          <p:cNvPr id="27" name="Title 1" descr="Title 1"/>
          <p:cNvSpPr txBox="1">
            <a:spLocks/>
          </p:cNvSpPr>
          <p:nvPr/>
        </p:nvSpPr>
        <p:spPr>
          <a:xfrm>
            <a:off x="1143000" y="2128058"/>
            <a:ext cx="6858000" cy="152954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>
            <a:noAutofit/>
          </a:bodyPr>
          <a:lstStyle/>
          <a:p>
            <a:pPr algn="ctr"/>
            <a:r>
              <a:rPr lang="fr-FR" sz="1600" b="1" dirty="0" smtClean="0">
                <a:solidFill>
                  <a:srgbClr val="FF0000"/>
                </a:solidFill>
                <a:latin typeface="Century Gothic" panose="020B0502020202020204" pitchFamily="34" charset="0"/>
              </a:rPr>
              <a:t>Workshop USMBA</a:t>
            </a:r>
          </a:p>
          <a:p>
            <a:pPr algn="ctr"/>
            <a:endParaRPr lang="fr-FR" sz="1100" b="1" dirty="0" smtClean="0"/>
          </a:p>
          <a:p>
            <a:pPr algn="ctr"/>
            <a:r>
              <a:rPr lang="fr-FR" sz="2400" b="1" dirty="0" smtClean="0"/>
              <a:t>Le projet Erasmus+ e-Val,</a:t>
            </a:r>
            <a:endParaRPr lang="fr-FR" sz="2400" dirty="0" smtClean="0"/>
          </a:p>
          <a:p>
            <a:pPr algn="ctr"/>
            <a:r>
              <a:rPr lang="fr-FR" sz="2400" b="1" dirty="0" smtClean="0"/>
              <a:t>Vers une meilleure communication</a:t>
            </a:r>
          </a:p>
          <a:p>
            <a:pPr algn="ctr"/>
            <a:r>
              <a:rPr lang="fr-FR" sz="2400" b="1" dirty="0" smtClean="0"/>
              <a:t> Lauréats-Entreprises</a:t>
            </a:r>
            <a:r>
              <a:rPr lang="fr-FR" dirty="0">
                <a:solidFill>
                  <a:prstClr val="black"/>
                </a:solidFill>
                <a:latin typeface="Century Gothic" panose="020B0502020202020204" pitchFamily="34" charset="0"/>
              </a:rPr>
              <a:t/>
            </a:r>
            <a:br>
              <a:rPr lang="fr-FR" dirty="0">
                <a:solidFill>
                  <a:prstClr val="black"/>
                </a:solidFill>
                <a:latin typeface="Century Gothic" panose="020B0502020202020204" pitchFamily="34" charset="0"/>
              </a:rPr>
            </a:br>
            <a:endParaRPr lang="fr-FR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fr-FR" sz="1400" dirty="0">
                <a:solidFill>
                  <a:prstClr val="black"/>
                </a:solidFill>
                <a:latin typeface="Century Gothic" panose="020B0502020202020204" pitchFamily="34" charset="0"/>
              </a:rPr>
              <a:t/>
            </a:r>
            <a:br>
              <a:rPr lang="fr-FR" sz="1400" dirty="0">
                <a:solidFill>
                  <a:prstClr val="black"/>
                </a:solidFill>
                <a:latin typeface="Century Gothic" panose="020B0502020202020204" pitchFamily="34" charset="0"/>
              </a:rPr>
            </a:br>
            <a:endParaRPr lang="fr-FR" sz="1400" dirty="0">
              <a:solidFill>
                <a:prstClr val="black"/>
              </a:solidFill>
              <a:latin typeface="Century Gothic" panose="020B0502020202020204" pitchFamily="34" charset="0"/>
            </a:endParaRPr>
          </a:p>
        </p:txBody>
      </p:sp>
      <p:sp>
        <p:nvSpPr>
          <p:cNvPr id="29" name="ZoneTexte 28"/>
          <p:cNvSpPr txBox="1"/>
          <p:nvPr/>
        </p:nvSpPr>
        <p:spPr>
          <a:xfrm>
            <a:off x="899592" y="6098450"/>
            <a:ext cx="75988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prstClr val="black"/>
                </a:solidFill>
                <a:latin typeface="Century Gothic" panose="020B0502020202020204" pitchFamily="34" charset="0"/>
              </a:rPr>
              <a:t>Faculté des Sciences </a:t>
            </a:r>
            <a:r>
              <a:rPr lang="fr-FR" b="1" dirty="0" err="1" smtClean="0">
                <a:solidFill>
                  <a:prstClr val="black"/>
                </a:solidFill>
                <a:latin typeface="Century Gothic" panose="020B0502020202020204" pitchFamily="34" charset="0"/>
              </a:rPr>
              <a:t>Dhar</a:t>
            </a:r>
            <a:r>
              <a:rPr lang="fr-FR" b="1" dirty="0" smtClean="0">
                <a:solidFill>
                  <a:prstClr val="black"/>
                </a:solidFill>
                <a:latin typeface="Century Gothic" panose="020B0502020202020204" pitchFamily="34" charset="0"/>
              </a:rPr>
              <a:t> El </a:t>
            </a:r>
            <a:r>
              <a:rPr lang="fr-FR" b="1" dirty="0" err="1" smtClean="0">
                <a:solidFill>
                  <a:prstClr val="black"/>
                </a:solidFill>
                <a:latin typeface="Century Gothic" panose="020B0502020202020204" pitchFamily="34" charset="0"/>
              </a:rPr>
              <a:t>Mahraz</a:t>
            </a:r>
            <a:r>
              <a:rPr lang="fr-FR" b="1" dirty="0" smtClean="0">
                <a:solidFill>
                  <a:prstClr val="black"/>
                </a:solidFill>
                <a:latin typeface="Century Gothic" panose="020B0502020202020204" pitchFamily="34" charset="0"/>
              </a:rPr>
              <a:t> -  Fès</a:t>
            </a:r>
          </a:p>
          <a:p>
            <a:pPr algn="ctr"/>
            <a:r>
              <a:rPr lang="fr-FR" b="1" u="sng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Mercredi 13 décembre 2017</a:t>
            </a:r>
            <a:endParaRPr lang="fr-FR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</p:txBody>
      </p:sp>
      <p:pic>
        <p:nvPicPr>
          <p:cNvPr id="32" name="Picture 4" descr="C:\Users\Amal\Downloads\logosbeneficaireserasmusrightfunded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04664"/>
            <a:ext cx="2685389" cy="775612"/>
          </a:xfrm>
          <a:prstGeom prst="rect">
            <a:avLst/>
          </a:prstGeom>
          <a:noFill/>
        </p:spPr>
      </p:pic>
      <p:pic>
        <p:nvPicPr>
          <p:cNvPr id="15" name="Image 14" descr="C:\Users\decanat\Desktop\logo_rectoratArabe_vectorisé copy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7944" y="44624"/>
            <a:ext cx="1224136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Image 16" descr="C:\Users\Elachqar\Desktop\e-val3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44208" y="476672"/>
            <a:ext cx="2160240" cy="648072"/>
          </a:xfrm>
          <a:prstGeom prst="rect">
            <a:avLst/>
          </a:prstGeom>
          <a:noFill/>
        </p:spPr>
      </p:pic>
      <p:sp>
        <p:nvSpPr>
          <p:cNvPr id="11" name="Rectangle 10"/>
          <p:cNvSpPr/>
          <p:nvPr/>
        </p:nvSpPr>
        <p:spPr>
          <a:xfrm>
            <a:off x="804750" y="4626411"/>
            <a:ext cx="7693645" cy="707886"/>
          </a:xfrm>
          <a:prstGeom prst="rect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fr-FR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Merci pour votre aimable attention</a:t>
            </a:r>
            <a:endParaRPr lang="fr-FR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41722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12"/>
          <p:cNvSpPr txBox="1">
            <a:spLocks noChangeArrowheads="1"/>
          </p:cNvSpPr>
          <p:nvPr/>
        </p:nvSpPr>
        <p:spPr bwMode="auto">
          <a:xfrm>
            <a:off x="1143000" y="6596392"/>
            <a:ext cx="116074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FR" sz="1000" dirty="0">
                <a:solidFill>
                  <a:prstClr val="white"/>
                </a:solidFill>
                <a:latin typeface="Century Gothic" panose="020B0502020202020204" pitchFamily="34" charset="0"/>
              </a:rPr>
              <a:t>Projet de fin d’études</a:t>
            </a:r>
          </a:p>
        </p:txBody>
      </p:sp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7406934" y="6611781"/>
            <a:ext cx="59406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FR" sz="1000" dirty="0">
                <a:solidFill>
                  <a:prstClr val="white"/>
                </a:solidFill>
                <a:latin typeface="Century Gothic" panose="020B0502020202020204" pitchFamily="34" charset="0"/>
              </a:rPr>
              <a:t>2016-2017</a:t>
            </a:r>
          </a:p>
        </p:txBody>
      </p:sp>
      <p:sp>
        <p:nvSpPr>
          <p:cNvPr id="27" name="Title 1" descr="Title 1"/>
          <p:cNvSpPr txBox="1">
            <a:spLocks/>
          </p:cNvSpPr>
          <p:nvPr/>
        </p:nvSpPr>
        <p:spPr>
          <a:xfrm>
            <a:off x="1331640" y="2852936"/>
            <a:ext cx="6984776" cy="21602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>
            <a:noAutofit/>
          </a:bodyPr>
          <a:lstStyle/>
          <a:p>
            <a:pPr algn="ctr"/>
            <a:r>
              <a:rPr lang="fr-FR" sz="2000" b="1" dirty="0" smtClean="0">
                <a:solidFill>
                  <a:srgbClr val="FF0000"/>
                </a:solidFill>
                <a:latin typeface="Century Gothic" panose="020B0502020202020204" pitchFamily="34" charset="0"/>
              </a:rPr>
              <a:t>Workshop USMBA</a:t>
            </a:r>
          </a:p>
          <a:p>
            <a:pPr algn="ctr"/>
            <a:endParaRPr lang="fr-FR" sz="1400" b="1" dirty="0" smtClean="0"/>
          </a:p>
          <a:p>
            <a:pPr algn="ctr"/>
            <a:r>
              <a:rPr lang="fr-FR" sz="3200" b="1" dirty="0" smtClean="0"/>
              <a:t>Le projet Erasmus+ e-Val,</a:t>
            </a:r>
            <a:endParaRPr lang="fr-FR" sz="3200" dirty="0" smtClean="0"/>
          </a:p>
          <a:p>
            <a:pPr algn="ctr"/>
            <a:r>
              <a:rPr lang="fr-FR" sz="3200" b="1" dirty="0" smtClean="0"/>
              <a:t>Vers une meilleure communication</a:t>
            </a:r>
          </a:p>
          <a:p>
            <a:pPr algn="ctr"/>
            <a:r>
              <a:rPr lang="fr-FR" sz="3200" b="1" dirty="0" smtClean="0"/>
              <a:t> Lauréats-Entreprises</a:t>
            </a:r>
            <a:r>
              <a:rPr lang="fr-FR" sz="2400" dirty="0">
                <a:solidFill>
                  <a:prstClr val="black"/>
                </a:solidFill>
                <a:latin typeface="Century Gothic" panose="020B0502020202020204" pitchFamily="34" charset="0"/>
              </a:rPr>
              <a:t/>
            </a:r>
            <a:br>
              <a:rPr lang="fr-FR" sz="2400" dirty="0">
                <a:solidFill>
                  <a:prstClr val="black"/>
                </a:solidFill>
                <a:latin typeface="Century Gothic" panose="020B0502020202020204" pitchFamily="34" charset="0"/>
              </a:rPr>
            </a:br>
            <a:endParaRPr lang="fr-FR" sz="2400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fr-FR" dirty="0">
                <a:solidFill>
                  <a:prstClr val="black"/>
                </a:solidFill>
                <a:latin typeface="Century Gothic" panose="020B0502020202020204" pitchFamily="34" charset="0"/>
              </a:rPr>
              <a:t/>
            </a:r>
            <a:br>
              <a:rPr lang="fr-FR" dirty="0">
                <a:solidFill>
                  <a:prstClr val="black"/>
                </a:solidFill>
                <a:latin typeface="Century Gothic" panose="020B0502020202020204" pitchFamily="34" charset="0"/>
              </a:rPr>
            </a:br>
            <a:endParaRPr lang="fr-FR" dirty="0">
              <a:solidFill>
                <a:prstClr val="black"/>
              </a:solidFill>
              <a:latin typeface="Century Gothic" panose="020B0502020202020204" pitchFamily="34" charset="0"/>
            </a:endParaRPr>
          </a:p>
        </p:txBody>
      </p:sp>
      <p:sp>
        <p:nvSpPr>
          <p:cNvPr id="29" name="ZoneTexte 28"/>
          <p:cNvSpPr txBox="1"/>
          <p:nvPr/>
        </p:nvSpPr>
        <p:spPr>
          <a:xfrm>
            <a:off x="899592" y="6098450"/>
            <a:ext cx="75988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prstClr val="black"/>
                </a:solidFill>
                <a:latin typeface="Century Gothic" panose="020B0502020202020204" pitchFamily="34" charset="0"/>
              </a:rPr>
              <a:t>Faculté des Sciences </a:t>
            </a:r>
            <a:r>
              <a:rPr lang="fr-FR" b="1" dirty="0" err="1" smtClean="0">
                <a:solidFill>
                  <a:prstClr val="black"/>
                </a:solidFill>
                <a:latin typeface="Century Gothic" panose="020B0502020202020204" pitchFamily="34" charset="0"/>
              </a:rPr>
              <a:t>Dhar</a:t>
            </a:r>
            <a:r>
              <a:rPr lang="fr-FR" b="1" dirty="0" smtClean="0">
                <a:solidFill>
                  <a:prstClr val="black"/>
                </a:solidFill>
                <a:latin typeface="Century Gothic" panose="020B0502020202020204" pitchFamily="34" charset="0"/>
              </a:rPr>
              <a:t> El </a:t>
            </a:r>
            <a:r>
              <a:rPr lang="fr-FR" b="1" dirty="0" err="1" smtClean="0">
                <a:solidFill>
                  <a:prstClr val="black"/>
                </a:solidFill>
                <a:latin typeface="Century Gothic" panose="020B0502020202020204" pitchFamily="34" charset="0"/>
              </a:rPr>
              <a:t>Mahraz</a:t>
            </a:r>
            <a:r>
              <a:rPr lang="fr-FR" b="1" dirty="0" smtClean="0">
                <a:solidFill>
                  <a:prstClr val="black"/>
                </a:solidFill>
                <a:latin typeface="Century Gothic" panose="020B0502020202020204" pitchFamily="34" charset="0"/>
              </a:rPr>
              <a:t> -  Fès</a:t>
            </a:r>
          </a:p>
          <a:p>
            <a:pPr algn="ctr"/>
            <a:r>
              <a:rPr lang="fr-FR" b="1" u="sng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Mercredi 13 décembre 2017</a:t>
            </a:r>
            <a:endParaRPr lang="fr-FR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</p:txBody>
      </p:sp>
      <p:pic>
        <p:nvPicPr>
          <p:cNvPr id="32" name="Picture 4" descr="C:\Users\Amal\Downloads\logosbeneficaireserasmusrightfunded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04664"/>
            <a:ext cx="2685389" cy="775612"/>
          </a:xfrm>
          <a:prstGeom prst="rect">
            <a:avLst/>
          </a:prstGeom>
          <a:noFill/>
        </p:spPr>
      </p:pic>
      <p:sp>
        <p:nvSpPr>
          <p:cNvPr id="37" name="ZoneTexte 36"/>
          <p:cNvSpPr txBox="1"/>
          <p:nvPr/>
        </p:nvSpPr>
        <p:spPr>
          <a:xfrm>
            <a:off x="0" y="1484784"/>
            <a:ext cx="9144000" cy="9233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>
              <a:tabLst>
                <a:tab pos="1077913" algn="l"/>
              </a:tabLst>
            </a:pPr>
            <a:r>
              <a:rPr lang="fr-FR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</a:rPr>
              <a:t>Projet e-VAL</a:t>
            </a:r>
          </a:p>
          <a:p>
            <a:pPr algn="ctr">
              <a:tabLst>
                <a:tab pos="1077913" algn="l"/>
              </a:tabLst>
            </a:pPr>
            <a:r>
              <a:rPr lang="fr-FR" b="1" i="1" dirty="0" smtClean="0">
                <a:solidFill>
                  <a:srgbClr val="002060"/>
                </a:solidFill>
                <a:latin typeface="Century Gothic" pitchFamily="34" charset="0"/>
              </a:rPr>
              <a:t>Exploitation des compétences et Valorisation des acquis </a:t>
            </a:r>
          </a:p>
          <a:p>
            <a:pPr algn="ctr">
              <a:tabLst>
                <a:tab pos="1077913" algn="l"/>
              </a:tabLst>
            </a:pPr>
            <a:r>
              <a:rPr lang="fr-FR" b="1" i="1" dirty="0" smtClean="0">
                <a:solidFill>
                  <a:srgbClr val="002060"/>
                </a:solidFill>
                <a:latin typeface="Century Gothic" pitchFamily="34" charset="0"/>
              </a:rPr>
              <a:t>pour une meilleure insertion et visibilité professionnelles</a:t>
            </a:r>
            <a:endParaRPr lang="fr-FR" b="1" i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5" name="Image 14" descr="C:\Users\decanat\Desktop\logo_rectoratArabe_vectorisé copy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7944" y="44624"/>
            <a:ext cx="1224136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Image 16" descr="C:\Users\Elachqar\Desktop\e-val3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44208" y="476672"/>
            <a:ext cx="2160240" cy="648072"/>
          </a:xfrm>
          <a:prstGeom prst="rect">
            <a:avLst/>
          </a:prstGeom>
          <a:noFill/>
        </p:spPr>
      </p:pic>
      <p:sp>
        <p:nvSpPr>
          <p:cNvPr id="10" name="ZoneTexte 9"/>
          <p:cNvSpPr txBox="1"/>
          <p:nvPr/>
        </p:nvSpPr>
        <p:spPr>
          <a:xfrm>
            <a:off x="2936909" y="5301208"/>
            <a:ext cx="38324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>
                <a:solidFill>
                  <a:srgbClr val="FF0000"/>
                </a:solidFill>
              </a:rPr>
              <a:t>Equipe projet e-Val USMBA</a:t>
            </a:r>
          </a:p>
          <a:p>
            <a:pPr algn="ctr"/>
            <a:r>
              <a:rPr lang="fr-FR" dirty="0" smtClean="0">
                <a:solidFill>
                  <a:srgbClr val="FF0000"/>
                </a:solidFill>
              </a:rPr>
              <a:t>Pr. </a:t>
            </a:r>
            <a:r>
              <a:rPr lang="fr-FR" dirty="0" err="1" smtClean="0">
                <a:solidFill>
                  <a:srgbClr val="FF0000"/>
                </a:solidFill>
              </a:rPr>
              <a:t>Abdelrhani</a:t>
            </a:r>
            <a:r>
              <a:rPr lang="fr-FR" dirty="0" smtClean="0">
                <a:solidFill>
                  <a:srgbClr val="FF0000"/>
                </a:solidFill>
              </a:rPr>
              <a:t> ELACHQAR</a:t>
            </a:r>
            <a:endParaRPr lang="fr-F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41722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7"/>
          <p:cNvSpPr txBox="1">
            <a:spLocks noChangeArrowheads="1"/>
          </p:cNvSpPr>
          <p:nvPr/>
        </p:nvSpPr>
        <p:spPr bwMode="auto">
          <a:xfrm>
            <a:off x="583081" y="435463"/>
            <a:ext cx="156004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sz="2400" b="1" dirty="0" smtClean="0">
                <a:latin typeface="Century Gothic" pitchFamily="34" charset="0"/>
              </a:rPr>
              <a:t>Contexte</a:t>
            </a:r>
          </a:p>
        </p:txBody>
      </p:sp>
      <p:sp>
        <p:nvSpPr>
          <p:cNvPr id="3075" name="Text Box 8"/>
          <p:cNvSpPr txBox="1">
            <a:spLocks noChangeArrowheads="1"/>
          </p:cNvSpPr>
          <p:nvPr/>
        </p:nvSpPr>
        <p:spPr bwMode="auto">
          <a:xfrm>
            <a:off x="395537" y="1700809"/>
            <a:ext cx="8064252" cy="4607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80000" tIns="180000" rIns="180000" bIns="180000"/>
          <a:lstStyle/>
          <a:p>
            <a:pPr algn="just"/>
            <a:endParaRPr lang="fr-FR" sz="2000" b="1" dirty="0">
              <a:latin typeface="Verdana" pitchFamily="34" charset="0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323528" y="2456795"/>
            <a:ext cx="435597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r-FR" sz="1400" dirty="0" smtClean="0"/>
          </a:p>
          <a:p>
            <a:endParaRPr lang="fr-FR" sz="1400" dirty="0" smtClean="0"/>
          </a:p>
          <a:p>
            <a:endParaRPr lang="fr-FR" sz="1400" dirty="0"/>
          </a:p>
        </p:txBody>
      </p:sp>
      <p:sp>
        <p:nvSpPr>
          <p:cNvPr id="7" name="ZoneTexte 6"/>
          <p:cNvSpPr txBox="1"/>
          <p:nvPr/>
        </p:nvSpPr>
        <p:spPr>
          <a:xfrm>
            <a:off x="4860033" y="2348881"/>
            <a:ext cx="381642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dirty="0" smtClean="0"/>
          </a:p>
          <a:p>
            <a:endParaRPr lang="fr-FR" dirty="0" smtClean="0"/>
          </a:p>
          <a:p>
            <a:pPr algn="just"/>
            <a:r>
              <a:rPr lang="fr-FR" dirty="0" smtClean="0"/>
              <a:t>Les diplômés enregistrent un taux de chômage de 16,3% (15,1% pour les diplômés de niveau moyen et 18,8% pour le niveau supérieur). </a:t>
            </a:r>
            <a:endParaRPr lang="bn-IN" dirty="0" smtClean="0"/>
          </a:p>
          <a:p>
            <a:pPr algn="just"/>
            <a:r>
              <a:rPr lang="bn-IN" dirty="0" smtClean="0"/>
              <a:t>L</a:t>
            </a:r>
            <a:r>
              <a:rPr lang="fr-FR" dirty="0" smtClean="0"/>
              <a:t>e taux de chômage est particulièrement élevé chez les titulaires de  diplômes de l’enseignement supérieur délivrés par les facultés, 22,1 % </a:t>
            </a:r>
            <a:r>
              <a:rPr lang="fr-FR" sz="1200" dirty="0" smtClean="0"/>
              <a:t>(</a:t>
            </a:r>
            <a:r>
              <a:rPr lang="fr-FR" sz="1200" b="1" dirty="0" smtClean="0"/>
              <a:t>HCP, 2013)</a:t>
            </a:r>
          </a:p>
          <a:p>
            <a:pPr algn="ctr"/>
            <a:endParaRPr lang="fr-FR" b="1" dirty="0" smtClean="0">
              <a:solidFill>
                <a:srgbClr val="FF0000"/>
              </a:solidFill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2231847" y="1278306"/>
            <a:ext cx="5256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/>
              <a:t>Augmentation des effectifs des diplômés</a:t>
            </a:r>
          </a:p>
        </p:txBody>
      </p:sp>
      <p:sp>
        <p:nvSpPr>
          <p:cNvPr id="9" name="Flèche vers le bas 8"/>
          <p:cNvSpPr/>
          <p:nvPr/>
        </p:nvSpPr>
        <p:spPr>
          <a:xfrm>
            <a:off x="1979712" y="2348880"/>
            <a:ext cx="360040" cy="3600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ZoneTexte 10"/>
          <p:cNvSpPr txBox="1"/>
          <p:nvPr/>
        </p:nvSpPr>
        <p:spPr>
          <a:xfrm>
            <a:off x="0" y="1988840"/>
            <a:ext cx="47160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 smtClean="0"/>
              <a:t>Ouverture sur l’environnement socio-économique</a:t>
            </a:r>
            <a:endParaRPr lang="fr-FR" sz="1600" dirty="0"/>
          </a:p>
        </p:txBody>
      </p:sp>
      <p:sp>
        <p:nvSpPr>
          <p:cNvPr id="12" name="ZoneTexte 11"/>
          <p:cNvSpPr txBox="1"/>
          <p:nvPr/>
        </p:nvSpPr>
        <p:spPr>
          <a:xfrm>
            <a:off x="4932040" y="1988842"/>
            <a:ext cx="421196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 smtClean="0"/>
              <a:t>Taux d’insertion professionnel insatisfaisant </a:t>
            </a:r>
          </a:p>
          <a:p>
            <a:pPr algn="ctr"/>
            <a:endParaRPr lang="fr-FR" dirty="0"/>
          </a:p>
        </p:txBody>
      </p:sp>
      <p:sp>
        <p:nvSpPr>
          <p:cNvPr id="15" name="Flèche vers le bas 14"/>
          <p:cNvSpPr/>
          <p:nvPr/>
        </p:nvSpPr>
        <p:spPr>
          <a:xfrm>
            <a:off x="6804249" y="2348880"/>
            <a:ext cx="360040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ZoneTexte 12"/>
          <p:cNvSpPr txBox="1"/>
          <p:nvPr/>
        </p:nvSpPr>
        <p:spPr>
          <a:xfrm>
            <a:off x="179512" y="2708920"/>
            <a:ext cx="453650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dirty="0" smtClean="0"/>
              <a:t>Plans sectoriels de développement</a:t>
            </a:r>
            <a:endParaRPr lang="fr-FR" sz="1400" dirty="0" smtClean="0"/>
          </a:p>
          <a:p>
            <a:pPr>
              <a:buFont typeface="Arial" pitchFamily="34" charset="0"/>
              <a:buChar char="•"/>
            </a:pPr>
            <a:r>
              <a:rPr lang="fr-FR" sz="1400" dirty="0" smtClean="0"/>
              <a:t> Plan </a:t>
            </a:r>
            <a:r>
              <a:rPr lang="fr-FR" sz="1400" dirty="0" err="1" smtClean="0"/>
              <a:t>Halieutis</a:t>
            </a:r>
            <a:r>
              <a:rPr lang="fr-FR" sz="1400" dirty="0" smtClean="0"/>
              <a:t> 2020</a:t>
            </a:r>
          </a:p>
          <a:p>
            <a:pPr>
              <a:buFont typeface="Arial" pitchFamily="34" charset="0"/>
              <a:buChar char="•"/>
            </a:pPr>
            <a:r>
              <a:rPr lang="fr-FR" sz="1400" dirty="0" smtClean="0"/>
              <a:t> Plan d’accélération industrielle 2014-2020</a:t>
            </a:r>
          </a:p>
          <a:p>
            <a:pPr>
              <a:buFont typeface="Arial" pitchFamily="34" charset="0"/>
              <a:buChar char="•"/>
            </a:pPr>
            <a:r>
              <a:rPr lang="fr-FR" sz="1400" dirty="0" smtClean="0"/>
              <a:t> Stratégie Nationale pour le développement de la 	compétitivité logistique 2010-2015</a:t>
            </a:r>
          </a:p>
          <a:p>
            <a:pPr>
              <a:buFont typeface="Arial" pitchFamily="34" charset="0"/>
              <a:buChar char="•"/>
            </a:pPr>
            <a:r>
              <a:rPr lang="fr-FR" sz="1400" dirty="0" smtClean="0"/>
              <a:t> Plan marocain de l’énergie solaire 2020</a:t>
            </a:r>
          </a:p>
          <a:p>
            <a:pPr>
              <a:buFont typeface="Arial" pitchFamily="34" charset="0"/>
              <a:buChar char="•"/>
            </a:pPr>
            <a:r>
              <a:rPr lang="fr-FR" sz="1400" dirty="0" smtClean="0"/>
              <a:t> Projet Marocain Intégré de l'Energie Eolienne 2020</a:t>
            </a:r>
          </a:p>
          <a:p>
            <a:pPr>
              <a:buFont typeface="Arial" pitchFamily="34" charset="0"/>
              <a:buChar char="•"/>
            </a:pPr>
            <a:r>
              <a:rPr lang="fr-FR" sz="1400" dirty="0" smtClean="0"/>
              <a:t> Vision Tourisme 2020</a:t>
            </a:r>
          </a:p>
          <a:p>
            <a:pPr>
              <a:buFont typeface="Arial" pitchFamily="34" charset="0"/>
              <a:buChar char="•"/>
            </a:pPr>
            <a:r>
              <a:rPr lang="fr-FR" sz="1400" dirty="0" smtClean="0"/>
              <a:t> Maroc </a:t>
            </a:r>
            <a:r>
              <a:rPr lang="fr-FR" sz="1400" dirty="0" err="1" smtClean="0"/>
              <a:t>Numeric</a:t>
            </a:r>
            <a:r>
              <a:rPr lang="fr-FR" sz="1400" dirty="0" smtClean="0"/>
              <a:t> 2013</a:t>
            </a:r>
          </a:p>
          <a:p>
            <a:endParaRPr lang="fr-FR" dirty="0"/>
          </a:p>
        </p:txBody>
      </p:sp>
      <p:sp>
        <p:nvSpPr>
          <p:cNvPr id="14" name="ZoneTexte 13"/>
          <p:cNvSpPr txBox="1"/>
          <p:nvPr/>
        </p:nvSpPr>
        <p:spPr>
          <a:xfrm>
            <a:off x="179512" y="4725147"/>
            <a:ext cx="432048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dirty="0" smtClean="0"/>
              <a:t>Projets européens</a:t>
            </a:r>
            <a:endParaRPr lang="fr-FR" sz="1400" dirty="0" smtClean="0"/>
          </a:p>
          <a:p>
            <a:r>
              <a:rPr lang="fr-FR" sz="1400" dirty="0" smtClean="0"/>
              <a:t>Service d’accueil et d’orientation </a:t>
            </a:r>
            <a:r>
              <a:rPr lang="fr-FR" sz="1400" dirty="0" err="1" smtClean="0"/>
              <a:t>Vietud</a:t>
            </a:r>
            <a:endParaRPr lang="fr-FR" sz="1400" dirty="0" smtClean="0"/>
          </a:p>
          <a:p>
            <a:r>
              <a:rPr lang="fr-FR" sz="1400" dirty="0" smtClean="0"/>
              <a:t>Service d’appui à l’entreprenariat Deven3c</a:t>
            </a:r>
            <a:endParaRPr lang="bn-IN" sz="1400" dirty="0" smtClean="0"/>
          </a:p>
          <a:p>
            <a:r>
              <a:rPr lang="bn-IN" sz="1400" dirty="0" smtClean="0"/>
              <a:t>PlateForme des stages (SEMSEM)</a:t>
            </a:r>
            <a:endParaRPr lang="fr-FR" sz="1400" dirty="0" smtClean="0"/>
          </a:p>
          <a:p>
            <a:endParaRPr lang="fr-FR" sz="1400" dirty="0"/>
          </a:p>
        </p:txBody>
      </p:sp>
      <p:sp>
        <p:nvSpPr>
          <p:cNvPr id="16" name="ZoneTexte 15"/>
          <p:cNvSpPr txBox="1"/>
          <p:nvPr/>
        </p:nvSpPr>
        <p:spPr>
          <a:xfrm>
            <a:off x="179512" y="5733259"/>
            <a:ext cx="43924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dirty="0" smtClean="0"/>
              <a:t>Intermédiation Université-Entreprise	 </a:t>
            </a:r>
            <a:endParaRPr lang="fr-FR" sz="1400" dirty="0" smtClean="0"/>
          </a:p>
          <a:p>
            <a:r>
              <a:rPr lang="fr-FR" sz="1400" dirty="0" smtClean="0"/>
              <a:t>Plan d’actions du Ministère (2013-2016)</a:t>
            </a:r>
          </a:p>
          <a:p>
            <a:r>
              <a:rPr lang="fr-FR" sz="1400" dirty="0" err="1" smtClean="0"/>
              <a:t>Idmaj</a:t>
            </a:r>
            <a:r>
              <a:rPr lang="fr-FR" sz="1400" dirty="0" smtClean="0"/>
              <a:t>, </a:t>
            </a:r>
            <a:r>
              <a:rPr lang="fr-FR" sz="1400" dirty="0" err="1" smtClean="0"/>
              <a:t>Taehil</a:t>
            </a:r>
            <a:r>
              <a:rPr lang="fr-FR" sz="1400" dirty="0" smtClean="0"/>
              <a:t>, </a:t>
            </a:r>
            <a:r>
              <a:rPr lang="fr-FR" sz="1400" dirty="0" err="1" smtClean="0"/>
              <a:t>Moukawalati</a:t>
            </a:r>
            <a:r>
              <a:rPr lang="fr-FR" sz="1400" dirty="0" smtClean="0"/>
              <a:t>, </a:t>
            </a:r>
            <a:r>
              <a:rPr lang="fr-FR" sz="1400" dirty="0" err="1" smtClean="0"/>
              <a:t>Moubadara</a:t>
            </a:r>
            <a:endParaRPr lang="fr-FR" sz="1400" dirty="0" smtClean="0"/>
          </a:p>
          <a:p>
            <a:r>
              <a:rPr lang="fr-FR" sz="1400" dirty="0" err="1" smtClean="0"/>
              <a:t>Anapec</a:t>
            </a:r>
            <a:r>
              <a:rPr lang="fr-FR" sz="1400" dirty="0" smtClean="0"/>
              <a:t> 2020</a:t>
            </a:r>
            <a:endParaRPr lang="fr-FR" dirty="0"/>
          </a:p>
        </p:txBody>
      </p:sp>
      <p:sp>
        <p:nvSpPr>
          <p:cNvPr id="17" name="Espace réservé du numéro de diapositive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3</a:t>
            </a:fld>
            <a:endParaRPr lang="fr-BE"/>
          </a:p>
        </p:txBody>
      </p:sp>
      <p:sp>
        <p:nvSpPr>
          <p:cNvPr id="19" name="Rectangle 18"/>
          <p:cNvSpPr/>
          <p:nvPr/>
        </p:nvSpPr>
        <p:spPr>
          <a:xfrm rot="16200000" flipV="1">
            <a:off x="3317870" y="-1857548"/>
            <a:ext cx="47461" cy="5869641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>
              <a:defRPr/>
            </a:pPr>
            <a:endParaRPr lang="en-GB" sz="2800" dirty="0">
              <a:solidFill>
                <a:prstClr val="white"/>
              </a:solidFill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ZoneTexte 9"/>
          <p:cNvSpPr txBox="1"/>
          <p:nvPr/>
        </p:nvSpPr>
        <p:spPr>
          <a:xfrm>
            <a:off x="428596" y="1500174"/>
            <a:ext cx="850112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fr-FR" kern="1200" dirty="0" smtClean="0">
                <a:solidFill>
                  <a:srgbClr val="3C3C3C"/>
                </a:solidFill>
                <a:latin typeface="Arial" charset="0"/>
                <a:ea typeface="+mn-ea"/>
                <a:cs typeface="Arial" charset="0"/>
              </a:rPr>
              <a:t> </a:t>
            </a:r>
            <a:r>
              <a:rPr lang="fr-FR" kern="1200" dirty="0" smtClean="0">
                <a:solidFill>
                  <a:srgbClr val="3C3C3C"/>
                </a:solidFill>
                <a:ea typeface="+mn-ea"/>
                <a:cs typeface="Arial" charset="0"/>
              </a:rPr>
              <a:t>Effort remarquable au </a:t>
            </a:r>
            <a:r>
              <a:rPr lang="fr-FR" kern="1200" dirty="0">
                <a:solidFill>
                  <a:srgbClr val="3C3C3C"/>
                </a:solidFill>
                <a:ea typeface="+mn-ea"/>
                <a:cs typeface="Arial" charset="0"/>
              </a:rPr>
              <a:t>niveau de la formation et des </a:t>
            </a:r>
            <a:r>
              <a:rPr lang="fr-FR" kern="1200" dirty="0" smtClean="0">
                <a:solidFill>
                  <a:srgbClr val="3C3C3C"/>
                </a:solidFill>
                <a:ea typeface="+mn-ea"/>
                <a:cs typeface="Arial" charset="0"/>
              </a:rPr>
              <a:t>programmes</a:t>
            </a:r>
            <a:endParaRPr lang="fr-FR" kern="1200" dirty="0">
              <a:solidFill>
                <a:srgbClr val="3C3C3C"/>
              </a:solidFill>
              <a:ea typeface="+mn-ea"/>
              <a:cs typeface="Arial" charset="0"/>
            </a:endParaRPr>
          </a:p>
          <a:p>
            <a:pPr>
              <a:buFont typeface="Wingdings" pitchFamily="2" charset="2"/>
              <a:buChar char="Ø"/>
            </a:pPr>
            <a:r>
              <a:rPr lang="fr-FR" kern="1200" dirty="0" smtClean="0">
                <a:solidFill>
                  <a:srgbClr val="3C3C3C"/>
                </a:solidFill>
                <a:ea typeface="+mn-ea"/>
                <a:cs typeface="Arial" charset="0"/>
              </a:rPr>
              <a:t> Incitation à </a:t>
            </a:r>
            <a:r>
              <a:rPr lang="fr-FR" dirty="0" smtClean="0">
                <a:solidFill>
                  <a:srgbClr val="3C3C3C"/>
                </a:solidFill>
              </a:rPr>
              <a:t>l’entreprenariat et à l’innovation</a:t>
            </a:r>
            <a:endParaRPr lang="fr-FR" kern="1200" dirty="0">
              <a:solidFill>
                <a:srgbClr val="3C3C3C"/>
              </a:solidFill>
              <a:ea typeface="+mn-ea"/>
              <a:cs typeface="Arial" charset="0"/>
            </a:endParaRPr>
          </a:p>
          <a:p>
            <a:pPr>
              <a:buFont typeface="Wingdings" pitchFamily="2" charset="2"/>
              <a:buChar char="Ø"/>
            </a:pPr>
            <a:endParaRPr lang="fr-FR" kern="1200" dirty="0">
              <a:solidFill>
                <a:srgbClr val="3C3C3C"/>
              </a:solidFill>
              <a:ea typeface="+mn-ea"/>
              <a:cs typeface="Arial" charset="0"/>
            </a:endParaRPr>
          </a:p>
          <a:p>
            <a:pPr algn="l" rt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fr-FR" kern="1200" dirty="0" smtClean="0">
                <a:solidFill>
                  <a:srgbClr val="3C3C3C"/>
                </a:solidFill>
                <a:ea typeface="+mn-ea"/>
                <a:cs typeface="Arial" charset="0"/>
              </a:rPr>
              <a:t> Mais la communication ne </a:t>
            </a:r>
            <a:r>
              <a:rPr lang="fr-FR" kern="1200" dirty="0">
                <a:solidFill>
                  <a:srgbClr val="3C3C3C"/>
                </a:solidFill>
                <a:ea typeface="+mn-ea"/>
                <a:cs typeface="Arial" charset="0"/>
              </a:rPr>
              <a:t>suit pas et reste plutôt classique voir </a:t>
            </a:r>
            <a:r>
              <a:rPr lang="fr-FR" kern="1200" dirty="0" smtClean="0">
                <a:solidFill>
                  <a:srgbClr val="3C3C3C"/>
                </a:solidFill>
                <a:ea typeface="+mn-ea"/>
                <a:cs typeface="Arial" charset="0"/>
              </a:rPr>
              <a:t>archaïque</a:t>
            </a:r>
            <a:endParaRPr lang="fr-FR" kern="1200" dirty="0">
              <a:solidFill>
                <a:srgbClr val="3C3C3C"/>
              </a:solidFill>
              <a:ea typeface="+mn-ea"/>
              <a:cs typeface="Arial" charset="0"/>
            </a:endParaRPr>
          </a:p>
          <a:p>
            <a:pPr algn="l" rt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fr-FR" kern="1200" dirty="0" smtClean="0">
                <a:solidFill>
                  <a:srgbClr val="3C3C3C"/>
                </a:solidFill>
                <a:ea typeface="+mn-ea"/>
                <a:cs typeface="Arial" charset="0"/>
              </a:rPr>
              <a:t> Les aspects </a:t>
            </a:r>
            <a:r>
              <a:rPr lang="fr-FR" kern="1200" dirty="0">
                <a:solidFill>
                  <a:srgbClr val="3C3C3C"/>
                </a:solidFill>
                <a:ea typeface="+mn-ea"/>
                <a:cs typeface="Arial" charset="0"/>
              </a:rPr>
              <a:t>de </a:t>
            </a:r>
            <a:r>
              <a:rPr lang="fr-FR" kern="1200" dirty="0" smtClean="0">
                <a:solidFill>
                  <a:srgbClr val="3C3C3C"/>
                </a:solidFill>
                <a:ea typeface="+mn-ea"/>
                <a:cs typeface="Arial" charset="0"/>
              </a:rPr>
              <a:t>valorisation des acquis négligés</a:t>
            </a:r>
            <a:endParaRPr lang="fr-FR" kern="1200" dirty="0">
              <a:solidFill>
                <a:srgbClr val="3C3C3C"/>
              </a:solidFill>
              <a:ea typeface="+mn-ea"/>
              <a:cs typeface="Arial" charset="0"/>
            </a:endParaRPr>
          </a:p>
          <a:p>
            <a:pPr algn="l" rt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fr-FR" kern="1200" dirty="0" smtClean="0">
                <a:solidFill>
                  <a:srgbClr val="3C3C3C"/>
                </a:solidFill>
                <a:ea typeface="+mn-ea"/>
                <a:cs typeface="Arial" charset="0"/>
              </a:rPr>
              <a:t> Compétences </a:t>
            </a:r>
            <a:r>
              <a:rPr lang="fr-FR" kern="1200" dirty="0">
                <a:solidFill>
                  <a:srgbClr val="3C3C3C"/>
                </a:solidFill>
                <a:ea typeface="+mn-ea"/>
                <a:cs typeface="Arial" charset="0"/>
              </a:rPr>
              <a:t>en communication à </a:t>
            </a:r>
            <a:r>
              <a:rPr lang="fr-FR" kern="1200" dirty="0" smtClean="0">
                <a:solidFill>
                  <a:srgbClr val="3C3C3C"/>
                </a:solidFill>
                <a:ea typeface="+mn-ea"/>
                <a:cs typeface="Arial" charset="0"/>
              </a:rPr>
              <a:t>renforcer</a:t>
            </a:r>
          </a:p>
          <a:p>
            <a:pPr algn="l" rt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fr-FR" dirty="0" smtClean="0">
                <a:solidFill>
                  <a:srgbClr val="3C3C3C"/>
                </a:solidFill>
              </a:rPr>
              <a:t> Méconnaissance du marché de l’emploi</a:t>
            </a:r>
          </a:p>
          <a:p>
            <a:pPr algn="l" rt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fr-FR" dirty="0" smtClean="0">
                <a:solidFill>
                  <a:srgbClr val="3C3C3C"/>
                </a:solidFill>
              </a:rPr>
              <a:t> Outils de recherche d’emplois non maitrisés</a:t>
            </a:r>
            <a:endParaRPr lang="fr-FR" dirty="0">
              <a:solidFill>
                <a:srgbClr val="3C3C3C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fr-FR" kern="1200" dirty="0" smtClean="0">
                <a:solidFill>
                  <a:srgbClr val="3C3C3C"/>
                </a:solidFill>
                <a:ea typeface="+mn-ea"/>
                <a:cs typeface="Arial" charset="0"/>
              </a:rPr>
              <a:t> Mobilité territoriale </a:t>
            </a:r>
            <a:r>
              <a:rPr lang="fr-FR" dirty="0" smtClean="0">
                <a:solidFill>
                  <a:srgbClr val="3C3C3C"/>
                </a:solidFill>
              </a:rPr>
              <a:t>réduite </a:t>
            </a:r>
            <a:r>
              <a:rPr lang="fr-FR" kern="1200" dirty="0" smtClean="0">
                <a:solidFill>
                  <a:srgbClr val="3C3C3C"/>
                </a:solidFill>
                <a:ea typeface="+mn-ea"/>
                <a:cs typeface="Arial" charset="0"/>
              </a:rPr>
              <a:t>des lauréats</a:t>
            </a:r>
            <a:endParaRPr lang="fr-FR" kern="1200" dirty="0">
              <a:solidFill>
                <a:srgbClr val="3C3C3C"/>
              </a:solidFill>
              <a:ea typeface="+mn-ea"/>
              <a:cs typeface="Arial" charset="0"/>
            </a:endParaRPr>
          </a:p>
          <a:p>
            <a:pPr algn="l" rt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endParaRPr lang="fr-FR" kern="1200" dirty="0">
              <a:solidFill>
                <a:srgbClr val="3C3C3C"/>
              </a:solidFill>
              <a:latin typeface="Arial" charset="0"/>
              <a:ea typeface="+mn-ea"/>
              <a:cs typeface="Arial" charset="0"/>
            </a:endParaRPr>
          </a:p>
          <a:p>
            <a:pPr algn="l" rt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endParaRPr lang="fr-FR" kern="1200" dirty="0">
              <a:solidFill>
                <a:srgbClr val="3C3C3C"/>
              </a:solidFill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12" name="Chevron 11"/>
          <p:cNvSpPr/>
          <p:nvPr/>
        </p:nvSpPr>
        <p:spPr>
          <a:xfrm>
            <a:off x="714348" y="4572008"/>
            <a:ext cx="857256" cy="857256"/>
          </a:xfrm>
          <a:prstGeom prst="chevron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0" fontAlgn="base" hangingPunct="0">
              <a:spcBef>
                <a:spcPct val="0"/>
              </a:spcBef>
              <a:spcAft>
                <a:spcPct val="0"/>
              </a:spcAft>
            </a:pPr>
            <a:endParaRPr lang="fr-FR" kern="1200">
              <a:ln>
                <a:solidFill>
                  <a:sysClr val="windowText" lastClr="000000"/>
                </a:solidFill>
              </a:ln>
              <a:solidFill>
                <a:srgbClr val="3C3C3C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3" name="ZoneTexte 12"/>
          <p:cNvSpPr txBox="1"/>
          <p:nvPr/>
        </p:nvSpPr>
        <p:spPr>
          <a:xfrm>
            <a:off x="1714480" y="4714884"/>
            <a:ext cx="26432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sz="2800" b="1" kern="1200" dirty="0" err="1">
                <a:solidFill>
                  <a:srgbClr val="FF0000"/>
                </a:solidFill>
                <a:latin typeface="Arial" charset="0"/>
                <a:ea typeface="+mn-ea"/>
                <a:cs typeface="Arial" charset="0"/>
              </a:rPr>
              <a:t>E_Val</a:t>
            </a:r>
            <a:endParaRPr lang="fr-FR" sz="2800" b="1" kern="1200" dirty="0">
              <a:solidFill>
                <a:srgbClr val="FF0000"/>
              </a:solidFill>
              <a:latin typeface="Arial" charset="0"/>
              <a:ea typeface="+mn-ea"/>
              <a:cs typeface="Arial" charset="0"/>
            </a:endParaRPr>
          </a:p>
        </p:txBody>
      </p:sp>
      <p:pic>
        <p:nvPicPr>
          <p:cNvPr id="14" name="Picture 2" descr="brouillon: Flèches cercles et abstraite écrit doodle vecteur de conception ensembl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2198" y="3071810"/>
            <a:ext cx="1928826" cy="1427332"/>
          </a:xfrm>
          <a:prstGeom prst="rect">
            <a:avLst/>
          </a:prstGeom>
          <a:noFill/>
        </p:spPr>
      </p:pic>
      <p:sp>
        <p:nvSpPr>
          <p:cNvPr id="15" name="Rectangle 14"/>
          <p:cNvSpPr/>
          <p:nvPr/>
        </p:nvSpPr>
        <p:spPr>
          <a:xfrm>
            <a:off x="4286248" y="3214686"/>
            <a:ext cx="4572000" cy="41549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fr-FR" sz="1050" b="0" i="0" u="none" strike="noStrike" dirty="0" smtClean="0">
                <a:solidFill>
                  <a:srgbClr val="FF0000"/>
                </a:solidFill>
                <a:latin typeface="OpenSansCondensedLight"/>
              </a:rPr>
              <a:t>CV : ce que les recruteurs </a:t>
            </a:r>
          </a:p>
          <a:p>
            <a:pPr algn="ctr"/>
            <a:r>
              <a:rPr lang="fr-FR" sz="1050" b="0" i="0" u="none" strike="noStrike" dirty="0" smtClean="0">
                <a:solidFill>
                  <a:srgbClr val="FF0000"/>
                </a:solidFill>
                <a:latin typeface="OpenSansCondensedLight"/>
              </a:rPr>
              <a:t>regardent en premier</a:t>
            </a:r>
            <a:endParaRPr lang="fr-FR" sz="1050" b="0" i="0" u="none" strike="noStrike" dirty="0">
              <a:solidFill>
                <a:srgbClr val="FF0000"/>
              </a:solidFill>
              <a:latin typeface="OpenSansCondensedLight"/>
            </a:endParaRPr>
          </a:p>
        </p:txBody>
      </p:sp>
      <p:sp>
        <p:nvSpPr>
          <p:cNvPr id="18" name="ZoneTexte 17"/>
          <p:cNvSpPr txBox="1"/>
          <p:nvPr/>
        </p:nvSpPr>
        <p:spPr>
          <a:xfrm>
            <a:off x="642910" y="857232"/>
            <a:ext cx="36433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altLang="fr-FR" sz="2400" b="1" u="sng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Lacunes à combler…</a:t>
            </a:r>
            <a:endParaRPr lang="fr-FR" altLang="fr-FR" sz="2400" b="1" u="sng" dirty="0">
              <a:solidFill>
                <a:schemeClr val="accent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9" name="Titel 2"/>
          <p:cNvSpPr>
            <a:spLocks noGrp="1"/>
          </p:cNvSpPr>
          <p:nvPr>
            <p:ph type="ctrTitle"/>
          </p:nvPr>
        </p:nvSpPr>
        <p:spPr>
          <a:xfrm>
            <a:off x="285720" y="142876"/>
            <a:ext cx="8497888" cy="642918"/>
          </a:xfrm>
        </p:spPr>
        <p:txBody>
          <a:bodyPr/>
          <a:lstStyle/>
          <a:p>
            <a:pPr algn="ctr"/>
            <a:r>
              <a:rPr lang="fr-FR" altLang="fr-FR" sz="2800" u="sng" dirty="0" smtClean="0">
                <a:solidFill>
                  <a:srgbClr val="FF0000"/>
                </a:solidFill>
              </a:rPr>
              <a:t>L’employabilité des lauréats</a:t>
            </a:r>
            <a:endParaRPr lang="fr-FR" altLang="fr-FR" sz="2800" u="sng" dirty="0" smtClean="0"/>
          </a:p>
        </p:txBody>
      </p:sp>
      <p:pic>
        <p:nvPicPr>
          <p:cNvPr id="7680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14744" y="4498816"/>
            <a:ext cx="1000132" cy="1325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/>
        </p:nvGraphicFramePr>
        <p:xfrm>
          <a:off x="971600" y="1397001"/>
          <a:ext cx="7128792" cy="48403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ZoneTexte 2"/>
          <p:cNvSpPr txBox="1"/>
          <p:nvPr/>
        </p:nvSpPr>
        <p:spPr>
          <a:xfrm>
            <a:off x="2267745" y="2204866"/>
            <a:ext cx="2088232" cy="467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 smtClean="0"/>
              <a:t>L’Entreprise</a:t>
            </a:r>
            <a:endParaRPr lang="fr-FR" sz="2400" b="1" dirty="0"/>
          </a:p>
        </p:txBody>
      </p:sp>
      <p:sp>
        <p:nvSpPr>
          <p:cNvPr id="4" name="ZoneTexte 3"/>
          <p:cNvSpPr txBox="1"/>
          <p:nvPr/>
        </p:nvSpPr>
        <p:spPr>
          <a:xfrm>
            <a:off x="4716018" y="2204867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 smtClean="0"/>
              <a:t>L’étudiant</a:t>
            </a:r>
            <a:endParaRPr lang="fr-FR" sz="2400" b="1" dirty="0"/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452809" y="543909"/>
            <a:ext cx="4358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2400" b="1" dirty="0" smtClean="0">
                <a:latin typeface="Century Gothic" pitchFamily="34" charset="0"/>
              </a:rPr>
              <a:t>Une communication altérée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4196974" y="2488543"/>
            <a:ext cx="864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smtClean="0"/>
              <a:t>CV</a:t>
            </a:r>
            <a:endParaRPr lang="fr-FR" sz="3200" b="1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5</a:t>
            </a:fld>
            <a:endParaRPr lang="fr-BE"/>
          </a:p>
        </p:txBody>
      </p:sp>
      <p:sp>
        <p:nvSpPr>
          <p:cNvPr id="11" name="Rectangle 10"/>
          <p:cNvSpPr/>
          <p:nvPr/>
        </p:nvSpPr>
        <p:spPr>
          <a:xfrm rot="16200000" flipV="1">
            <a:off x="3338040" y="-1723078"/>
            <a:ext cx="47461" cy="5869641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>
              <a:defRPr/>
            </a:pPr>
            <a:endParaRPr lang="en-GB" sz="2800" dirty="0">
              <a:solidFill>
                <a:prstClr val="white"/>
              </a:solidFill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6</a:t>
            </a:fld>
            <a:endParaRPr lang="fr-BE"/>
          </a:p>
        </p:txBody>
      </p:sp>
      <p:pic>
        <p:nvPicPr>
          <p:cNvPr id="2050" name="Picture 2" descr="C:\Users\Amal\Desktop\Mon Cv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006" y="249382"/>
            <a:ext cx="3973703" cy="561940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92271" y="836699"/>
            <a:ext cx="3921857" cy="5519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Espace réservé du numéro de diapositive 17"/>
          <p:cNvSpPr txBox="1">
            <a:spLocks/>
          </p:cNvSpPr>
          <p:nvPr/>
        </p:nvSpPr>
        <p:spPr>
          <a:xfrm>
            <a:off x="4409982" y="6481142"/>
            <a:ext cx="270031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r">
              <a:defRPr/>
            </a:pPr>
            <a:fld id="{6A7C5893-520F-4B8C-85B1-8E6CCFC28006}" type="slidenum">
              <a:rPr lang="fr-FR" sz="1200">
                <a:solidFill>
                  <a:prstClr val="white"/>
                </a:solidFill>
                <a:latin typeface="Century Gothic" pitchFamily="34" charset="0"/>
              </a:rPr>
              <a:pPr algn="r">
                <a:defRPr/>
              </a:pPr>
              <a:t>7</a:t>
            </a:fld>
            <a:endParaRPr lang="fr-FR" sz="1200" dirty="0">
              <a:solidFill>
                <a:prstClr val="white"/>
              </a:solidFill>
              <a:latin typeface="Century Gothic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 rot="16200000" flipV="1">
            <a:off x="3277526" y="-1252429"/>
            <a:ext cx="47461" cy="5869641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>
              <a:defRPr/>
            </a:pPr>
            <a:endParaRPr lang="en-GB" sz="2800" dirty="0">
              <a:solidFill>
                <a:prstClr val="white"/>
              </a:solidFill>
              <a:latin typeface="Century Gothic" pitchFamily="34" charset="0"/>
            </a:endParaRPr>
          </a:p>
        </p:txBody>
      </p:sp>
      <p:sp>
        <p:nvSpPr>
          <p:cNvPr id="29" name="Rectangle 28"/>
          <p:cNvSpPr/>
          <p:nvPr/>
        </p:nvSpPr>
        <p:spPr>
          <a:xfrm rot="10800000" flipV="1">
            <a:off x="200891" y="349136"/>
            <a:ext cx="8784291" cy="1107315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>
              <a:defRPr/>
            </a:pPr>
            <a:r>
              <a:rPr lang="fr-FR" sz="2400" b="1" dirty="0" smtClean="0">
                <a:solidFill>
                  <a:schemeClr val="tx1"/>
                </a:solidFill>
                <a:latin typeface="Century Gothic" pitchFamily="34" charset="0"/>
              </a:rPr>
              <a:t>Quelle démarche et quel outil adopter?</a:t>
            </a:r>
          </a:p>
        </p:txBody>
      </p:sp>
      <p:sp>
        <p:nvSpPr>
          <p:cNvPr id="20" name="Espace réservé du numéro de diapositive 17"/>
          <p:cNvSpPr txBox="1">
            <a:spLocks/>
          </p:cNvSpPr>
          <p:nvPr/>
        </p:nvSpPr>
        <p:spPr>
          <a:xfrm>
            <a:off x="4445768" y="6496765"/>
            <a:ext cx="270031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Century Gothic" panose="020B0502020202020204" pitchFamily="34" charset="0"/>
              </a:rPr>
              <a:t>3</a:t>
            </a: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87494" y="1916555"/>
            <a:ext cx="2314575" cy="3086100"/>
          </a:xfrm>
          <a:prstGeom prst="rect">
            <a:avLst/>
          </a:prstGeom>
        </p:spPr>
      </p:pic>
      <p:sp>
        <p:nvSpPr>
          <p:cNvPr id="35" name="Espace réservé du numéro de diapositive 17">
            <a:extLst>
              <a:ext uri="{FF2B5EF4-FFF2-40B4-BE49-F238E27FC236}">
                <a16:creationId xmlns:a16="http://schemas.microsoft.com/office/drawing/2014/main" xmlns="" id="{5932B849-4417-4F41-A32A-A10A8A0D14AB}"/>
              </a:ext>
            </a:extLst>
          </p:cNvPr>
          <p:cNvSpPr txBox="1">
            <a:spLocks/>
          </p:cNvSpPr>
          <p:nvPr/>
        </p:nvSpPr>
        <p:spPr>
          <a:xfrm>
            <a:off x="4016864" y="6331251"/>
            <a:ext cx="558281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Century Gothic" panose="020B0502020202020204" pitchFamily="34" charset="0"/>
              </a:rPr>
              <a:t>3</a:t>
            </a:r>
          </a:p>
        </p:txBody>
      </p:sp>
      <p:sp>
        <p:nvSpPr>
          <p:cNvPr id="47" name="Espace réservé du numéro de diapositive 17">
            <a:extLst>
              <a:ext uri="{FF2B5EF4-FFF2-40B4-BE49-F238E27FC236}">
                <a16:creationId xmlns:a16="http://schemas.microsoft.com/office/drawing/2014/main" xmlns="" id="{57FBE1FE-9D17-4A1F-8846-84084E794A78}"/>
              </a:ext>
            </a:extLst>
          </p:cNvPr>
          <p:cNvSpPr txBox="1">
            <a:spLocks/>
          </p:cNvSpPr>
          <p:nvPr/>
        </p:nvSpPr>
        <p:spPr>
          <a:xfrm>
            <a:off x="4034756" y="6265807"/>
            <a:ext cx="558281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Century Gothic" panose="020B0502020202020204" pitchFamily="34" charset="0"/>
              </a:rPr>
              <a:t>4</a:t>
            </a:r>
          </a:p>
        </p:txBody>
      </p:sp>
      <p:grpSp>
        <p:nvGrpSpPr>
          <p:cNvPr id="2" name="Groupe 38">
            <a:extLst>
              <a:ext uri="{FF2B5EF4-FFF2-40B4-BE49-F238E27FC236}">
                <a16:creationId xmlns:a16="http://schemas.microsoft.com/office/drawing/2014/main" xmlns="" id="{1690EC2E-A637-42FC-A3CD-344DEAA9AD0B}"/>
              </a:ext>
            </a:extLst>
          </p:cNvPr>
          <p:cNvGrpSpPr/>
          <p:nvPr/>
        </p:nvGrpSpPr>
        <p:grpSpPr>
          <a:xfrm>
            <a:off x="1286799" y="6119213"/>
            <a:ext cx="6858000" cy="261611"/>
            <a:chOff x="1524000" y="6596391"/>
            <a:chExt cx="9144000" cy="261611"/>
          </a:xfrm>
          <a:solidFill>
            <a:srgbClr val="002060"/>
          </a:solidFill>
        </p:grpSpPr>
        <p:sp>
          <p:nvSpPr>
            <p:cNvPr id="18" name="Rectangle 9">
              <a:extLst>
                <a:ext uri="{FF2B5EF4-FFF2-40B4-BE49-F238E27FC236}">
                  <a16:creationId xmlns:a16="http://schemas.microsoft.com/office/drawing/2014/main" xmlns="" id="{EB825A40-DA40-45D7-A84E-C1FE185D8F11}"/>
                </a:ext>
              </a:extLst>
            </p:cNvPr>
            <p:cNvSpPr>
              <a:spLocks noChangeArrowheads="1"/>
            </p:cNvSpPr>
            <p:nvPr/>
          </p:nvSpPr>
          <p:spPr bwMode="gray">
            <a:xfrm flipV="1">
              <a:off x="1524000" y="6597353"/>
              <a:ext cx="9144000" cy="260649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22" name="Text Box 12">
              <a:extLst>
                <a:ext uri="{FF2B5EF4-FFF2-40B4-BE49-F238E27FC236}">
                  <a16:creationId xmlns:a16="http://schemas.microsoft.com/office/drawing/2014/main" xmlns="" id="{96DD12E8-C308-4A70-9918-6B7B383A4B8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24000" y="6596391"/>
              <a:ext cx="7992069" cy="24622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fr-FR" sz="1000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Erasmus+ e-Val : un projet clé pour développer les liens entreprises - universités</a:t>
              </a:r>
            </a:p>
          </p:txBody>
        </p:sp>
      </p:grpSp>
      <p:sp>
        <p:nvSpPr>
          <p:cNvPr id="16" name="ZoneTexte 15"/>
          <p:cNvSpPr txBox="1"/>
          <p:nvPr/>
        </p:nvSpPr>
        <p:spPr>
          <a:xfrm>
            <a:off x="4034756" y="2443942"/>
            <a:ext cx="472685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b="1" dirty="0" smtClean="0"/>
              <a:t>Le e-portfolio</a:t>
            </a:r>
            <a:endParaRPr lang="fr-FR" sz="6000" b="1" dirty="0"/>
          </a:p>
        </p:txBody>
      </p:sp>
      <p:pic>
        <p:nvPicPr>
          <p:cNvPr id="17" name="Picture 2" descr="C:\Users\USER\Desktop\Erasmus+ eVAL\Montage du projet\Propositions de logo projet\Nouveau dossier\416447431 (2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7385" y="5950333"/>
            <a:ext cx="420218" cy="56028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5554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0" y="332660"/>
            <a:ext cx="8820472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FR" sz="2400" b="1" dirty="0" smtClean="0">
                <a:latin typeface="Century Gothic" pitchFamily="34" charset="0"/>
              </a:rPr>
              <a:t>	Le e-portfolio :</a:t>
            </a:r>
          </a:p>
          <a:p>
            <a:r>
              <a:rPr lang="fr-FR" sz="2400" b="1" dirty="0" smtClean="0">
                <a:latin typeface="Century Gothic" pitchFamily="34" charset="0"/>
              </a:rPr>
              <a:t>	Vers une meilleure visibilité des compétences</a:t>
            </a:r>
          </a:p>
          <a:p>
            <a:endParaRPr lang="fr-FR" sz="2000" b="1" dirty="0">
              <a:latin typeface="Verdana" pitchFamily="34" charset="0"/>
            </a:endParaRPr>
          </a:p>
        </p:txBody>
      </p:sp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251520" y="1844305"/>
            <a:ext cx="8568952" cy="37584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80000" tIns="180000" rIns="180000" bIns="180000"/>
          <a:lstStyle/>
          <a:p>
            <a:pPr algn="just">
              <a:lnSpc>
                <a:spcPct val="150000"/>
              </a:lnSpc>
            </a:pPr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Le e-Portfolio est un </a:t>
            </a:r>
            <a:r>
              <a:rPr lang="fr-FR" b="1" dirty="0" smtClean="0">
                <a:solidFill>
                  <a:srgbClr val="002060"/>
                </a:solidFill>
                <a:latin typeface="Century Gothic" panose="020B0502020202020204" pitchFamily="34" charset="0"/>
                <a:cs typeface="Times New Roman" pitchFamily="18" charset="0"/>
              </a:rPr>
              <a:t>ensemble évolutif </a:t>
            </a:r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de </a:t>
            </a:r>
            <a:r>
              <a:rPr lang="fr-FR" b="1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ressources</a:t>
            </a:r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 </a:t>
            </a:r>
            <a:r>
              <a:rPr lang="fr-FR" b="1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électroniques</a:t>
            </a:r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 (lettres de recommandation, photos, films, diplômes, certifications…) dans un </a:t>
            </a:r>
            <a:r>
              <a:rPr lang="fr-FR" b="1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environnement numérique </a:t>
            </a:r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décrivant et illustrant </a:t>
            </a:r>
            <a:r>
              <a:rPr lang="fr-FR" b="1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l’apprentissage</a:t>
            </a:r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, </a:t>
            </a:r>
            <a:r>
              <a:rPr lang="fr-FR" b="1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l’expérience</a:t>
            </a:r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, les </a:t>
            </a:r>
            <a:r>
              <a:rPr lang="fr-FR" b="1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compétences, </a:t>
            </a:r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le </a:t>
            </a:r>
            <a:r>
              <a:rPr lang="fr-FR" b="1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parcours </a:t>
            </a:r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et les </a:t>
            </a:r>
            <a:r>
              <a:rPr lang="fr-FR" b="1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talents</a:t>
            </a:r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 de son auteur accessibles à distance.</a:t>
            </a:r>
          </a:p>
          <a:p>
            <a:pPr algn="just">
              <a:lnSpc>
                <a:spcPct val="150000"/>
              </a:lnSpc>
            </a:pPr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Il s’appuie sur une base de données personnelles (Informations, documents, liens accessibles via internet et espace de publication et de partage</a:t>
            </a:r>
          </a:p>
          <a:p>
            <a:pPr algn="just">
              <a:lnSpc>
                <a:spcPct val="150000"/>
              </a:lnSpc>
            </a:pPr>
            <a:endParaRPr lang="fr-FR" dirty="0" smtClean="0">
              <a:solidFill>
                <a:prstClr val="black"/>
              </a:solidFill>
              <a:latin typeface="Century Gothic" panose="020B0502020202020204" pitchFamily="34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endParaRPr lang="fr-FR" dirty="0" smtClean="0">
              <a:solidFill>
                <a:prstClr val="black"/>
              </a:solidFill>
              <a:latin typeface="Century Gothic" panose="020B0502020202020204" pitchFamily="34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endParaRPr lang="fr-FR" sz="2000" dirty="0" smtClean="0"/>
          </a:p>
          <a:p>
            <a:pPr algn="just">
              <a:lnSpc>
                <a:spcPct val="150000"/>
              </a:lnSpc>
            </a:pPr>
            <a:endParaRPr lang="fr-FR" sz="2000" b="1" dirty="0">
              <a:solidFill>
                <a:srgbClr val="039FD0"/>
              </a:solidFill>
              <a:latin typeface="Verdana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8</a:t>
            </a:fld>
            <a:endParaRPr lang="fr-BE"/>
          </a:p>
        </p:txBody>
      </p:sp>
      <p:sp>
        <p:nvSpPr>
          <p:cNvPr id="6" name="Rectangle 5"/>
          <p:cNvSpPr/>
          <p:nvPr/>
        </p:nvSpPr>
        <p:spPr>
          <a:xfrm rot="16200000" flipV="1">
            <a:off x="3660768" y="-1561713"/>
            <a:ext cx="47461" cy="5869641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>
              <a:defRPr/>
            </a:pPr>
            <a:endParaRPr lang="en-GB" sz="2800" dirty="0">
              <a:solidFill>
                <a:prstClr val="white"/>
              </a:solidFill>
              <a:latin typeface="Century Gothic" pitchFamily="34" charset="0"/>
            </a:endParaRPr>
          </a:p>
        </p:txBody>
      </p:sp>
      <p:grpSp>
        <p:nvGrpSpPr>
          <p:cNvPr id="2" name="Groupe 38">
            <a:extLst>
              <a:ext uri="{FF2B5EF4-FFF2-40B4-BE49-F238E27FC236}">
                <a16:creationId xmlns:a16="http://schemas.microsoft.com/office/drawing/2014/main" xmlns="" id="{1690EC2E-A637-42FC-A3CD-344DEAA9AD0B}"/>
              </a:ext>
            </a:extLst>
          </p:cNvPr>
          <p:cNvGrpSpPr/>
          <p:nvPr/>
        </p:nvGrpSpPr>
        <p:grpSpPr>
          <a:xfrm>
            <a:off x="1146336" y="6380824"/>
            <a:ext cx="6858000" cy="261611"/>
            <a:chOff x="1524000" y="6596391"/>
            <a:chExt cx="9144000" cy="261611"/>
          </a:xfrm>
          <a:solidFill>
            <a:srgbClr val="002060"/>
          </a:solidFill>
        </p:grpSpPr>
        <p:sp>
          <p:nvSpPr>
            <p:cNvPr id="8" name="Rectangle 9">
              <a:extLst>
                <a:ext uri="{FF2B5EF4-FFF2-40B4-BE49-F238E27FC236}">
                  <a16:creationId xmlns:a16="http://schemas.microsoft.com/office/drawing/2014/main" xmlns="" id="{EB825A40-DA40-45D7-A84E-C1FE185D8F11}"/>
                </a:ext>
              </a:extLst>
            </p:cNvPr>
            <p:cNvSpPr>
              <a:spLocks noChangeArrowheads="1"/>
            </p:cNvSpPr>
            <p:nvPr/>
          </p:nvSpPr>
          <p:spPr bwMode="gray">
            <a:xfrm flipV="1">
              <a:off x="1524000" y="6597353"/>
              <a:ext cx="9144000" cy="260649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9" name="Text Box 12">
              <a:extLst>
                <a:ext uri="{FF2B5EF4-FFF2-40B4-BE49-F238E27FC236}">
                  <a16:creationId xmlns:a16="http://schemas.microsoft.com/office/drawing/2014/main" xmlns="" id="{96DD12E8-C308-4A70-9918-6B7B383A4B8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24000" y="6596391"/>
              <a:ext cx="7992069" cy="24622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fr-FR" sz="1000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Erasmus+ e-Val : un projet clé pour développer les liens entreprises - universités</a:t>
              </a:r>
            </a:p>
          </p:txBody>
        </p:sp>
      </p:grpSp>
      <p:pic>
        <p:nvPicPr>
          <p:cNvPr id="10" name="Picture 2" descr="C:\Users\USER\Desktop\Erasmus+ eVAL\Montage du projet\Propositions de logo projet\Nouveau dossier\416447431 (2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276" y="6230478"/>
            <a:ext cx="420218" cy="5602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0" y="332660"/>
            <a:ext cx="8820472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FR" sz="2400" b="1" dirty="0" smtClean="0">
                <a:latin typeface="Century Gothic" pitchFamily="34" charset="0"/>
              </a:rPr>
              <a:t>	Le e-portfolio :</a:t>
            </a:r>
          </a:p>
          <a:p>
            <a:r>
              <a:rPr lang="fr-FR" sz="2400" b="1" dirty="0" smtClean="0">
                <a:latin typeface="Century Gothic" pitchFamily="34" charset="0"/>
              </a:rPr>
              <a:t>	Vers une meilleure visibilité des compétences</a:t>
            </a:r>
          </a:p>
          <a:p>
            <a:endParaRPr lang="fr-FR" sz="2000" b="1" dirty="0">
              <a:latin typeface="Verdana" pitchFamily="34" charset="0"/>
            </a:endParaRPr>
          </a:p>
        </p:txBody>
      </p:sp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251520" y="1844305"/>
            <a:ext cx="8568952" cy="37584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80000" tIns="180000" rIns="180000" bIns="180000"/>
          <a:lstStyle/>
          <a:p>
            <a:pPr algn="just">
              <a:lnSpc>
                <a:spcPct val="150000"/>
              </a:lnSpc>
              <a:buClr>
                <a:srgbClr val="FF0000"/>
              </a:buClr>
              <a:buFont typeface="Wingdings" pitchFamily="2" charset="2"/>
              <a:buChar char="Ø"/>
            </a:pPr>
            <a:r>
              <a:rPr lang="fr-FR" dirty="0" smtClean="0">
                <a:solidFill>
                  <a:srgbClr val="FF0000"/>
                </a:solidFill>
                <a:latin typeface="Century Gothic" panose="020B0502020202020204" pitchFamily="34" charset="0"/>
                <a:cs typeface="Times New Roman" pitchFamily="18" charset="0"/>
              </a:rPr>
              <a:t> </a:t>
            </a:r>
            <a:r>
              <a:rPr lang="fr-FR" dirty="0" smtClean="0">
                <a:latin typeface="Century Gothic" panose="020B0502020202020204" pitchFamily="34" charset="0"/>
                <a:cs typeface="Times New Roman" pitchFamily="18" charset="0"/>
              </a:rPr>
              <a:t>capitaliser les expériences et apporter les preuves de ses compétences</a:t>
            </a:r>
          </a:p>
          <a:p>
            <a:pPr algn="just">
              <a:lnSpc>
                <a:spcPct val="150000"/>
              </a:lnSpc>
              <a:buClr>
                <a:srgbClr val="FF0000"/>
              </a:buClr>
              <a:buFont typeface="Wingdings" pitchFamily="2" charset="2"/>
              <a:buChar char="Ø"/>
            </a:pPr>
            <a:r>
              <a:rPr lang="fr-FR" dirty="0" smtClean="0">
                <a:latin typeface="Century Gothic" panose="020B0502020202020204" pitchFamily="34" charset="0"/>
                <a:cs typeface="Times New Roman" pitchFamily="18" charset="0"/>
              </a:rPr>
              <a:t> accompagner son insertion professionnelle </a:t>
            </a:r>
          </a:p>
          <a:p>
            <a:pPr algn="just">
              <a:lnSpc>
                <a:spcPct val="150000"/>
              </a:lnSpc>
              <a:buClr>
                <a:srgbClr val="FF0000"/>
              </a:buClr>
              <a:buFont typeface="Wingdings" pitchFamily="2" charset="2"/>
              <a:buChar char="Ø"/>
            </a:pPr>
            <a:r>
              <a:rPr lang="fr-FR" dirty="0" smtClean="0">
                <a:latin typeface="Century Gothic" panose="020B0502020202020204" pitchFamily="34" charset="0"/>
                <a:cs typeface="Times New Roman" pitchFamily="18" charset="0"/>
              </a:rPr>
              <a:t> soutenir son développement Personnel et professionnel  tout au long de la vie</a:t>
            </a:r>
          </a:p>
          <a:p>
            <a:pPr algn="just">
              <a:lnSpc>
                <a:spcPct val="150000"/>
              </a:lnSpc>
              <a:buClr>
                <a:srgbClr val="FF0000"/>
              </a:buClr>
              <a:buFont typeface="Wingdings" pitchFamily="2" charset="2"/>
              <a:buChar char="Ø"/>
            </a:pPr>
            <a:r>
              <a:rPr lang="fr-FR" dirty="0" smtClean="0">
                <a:latin typeface="Century Gothic" panose="020B0502020202020204" pitchFamily="34" charset="0"/>
                <a:cs typeface="Times New Roman" pitchFamily="18" charset="0"/>
              </a:rPr>
              <a:t> cultiver son identité numérique : </a:t>
            </a:r>
          </a:p>
          <a:p>
            <a:pPr lvl="1" algn="just">
              <a:lnSpc>
                <a:spcPct val="150000"/>
              </a:lnSpc>
              <a:buClr>
                <a:srgbClr val="FF0000"/>
              </a:buClr>
              <a:buFont typeface="Wingdings" pitchFamily="2" charset="2"/>
              <a:buChar char="Ø"/>
            </a:pPr>
            <a:r>
              <a:rPr lang="fr-FR" dirty="0" smtClean="0">
                <a:latin typeface="Century Gothic" panose="020B0502020202020204" pitchFamily="34" charset="0"/>
                <a:cs typeface="Times New Roman" pitchFamily="18" charset="0"/>
              </a:rPr>
              <a:t> s’assurer une lisibilité professionnelle sur internet</a:t>
            </a:r>
          </a:p>
          <a:p>
            <a:pPr lvl="1" algn="just">
              <a:lnSpc>
                <a:spcPct val="150000"/>
              </a:lnSpc>
              <a:buClr>
                <a:srgbClr val="FF0000"/>
              </a:buClr>
              <a:buFont typeface="Wingdings" pitchFamily="2" charset="2"/>
              <a:buChar char="Ø"/>
            </a:pPr>
            <a:r>
              <a:rPr lang="fr-FR" dirty="0" smtClean="0">
                <a:latin typeface="Century Gothic" panose="020B0502020202020204" pitchFamily="34" charset="0"/>
                <a:cs typeface="Times New Roman" pitchFamily="18" charset="0"/>
              </a:rPr>
              <a:t> se démarquer par sa singularité et ses expériences de son parcoure et de son projet</a:t>
            </a:r>
          </a:p>
          <a:p>
            <a:pPr lvl="1" algn="just">
              <a:lnSpc>
                <a:spcPct val="150000"/>
              </a:lnSpc>
              <a:buClr>
                <a:srgbClr val="FF0000"/>
              </a:buClr>
              <a:buFont typeface="Wingdings" pitchFamily="2" charset="2"/>
              <a:buChar char="Ø"/>
            </a:pPr>
            <a:endParaRPr lang="fr-FR" dirty="0" smtClean="0">
              <a:latin typeface="Century Gothic" panose="020B0502020202020204" pitchFamily="34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endParaRPr lang="fr-FR" dirty="0" smtClean="0">
              <a:solidFill>
                <a:prstClr val="black"/>
              </a:solidFill>
              <a:latin typeface="Century Gothic" panose="020B0502020202020204" pitchFamily="34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endParaRPr lang="fr-FR" dirty="0" smtClean="0">
              <a:solidFill>
                <a:prstClr val="black"/>
              </a:solidFill>
              <a:latin typeface="Century Gothic" panose="020B0502020202020204" pitchFamily="34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endParaRPr lang="fr-FR" sz="2000" dirty="0" smtClean="0"/>
          </a:p>
          <a:p>
            <a:pPr algn="just">
              <a:lnSpc>
                <a:spcPct val="150000"/>
              </a:lnSpc>
            </a:pPr>
            <a:endParaRPr lang="fr-FR" sz="2000" b="1" dirty="0">
              <a:solidFill>
                <a:srgbClr val="039FD0"/>
              </a:solidFill>
              <a:latin typeface="Verdana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9</a:t>
            </a:fld>
            <a:endParaRPr lang="fr-BE"/>
          </a:p>
        </p:txBody>
      </p:sp>
      <p:sp>
        <p:nvSpPr>
          <p:cNvPr id="6" name="Rectangle 5"/>
          <p:cNvSpPr/>
          <p:nvPr/>
        </p:nvSpPr>
        <p:spPr>
          <a:xfrm rot="16200000" flipV="1">
            <a:off x="3660768" y="-1561713"/>
            <a:ext cx="47461" cy="5869641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>
              <a:defRPr/>
            </a:pPr>
            <a:endParaRPr lang="en-GB" sz="2800" dirty="0">
              <a:solidFill>
                <a:prstClr val="white"/>
              </a:solidFill>
              <a:latin typeface="Century Gothic" pitchFamily="34" charset="0"/>
            </a:endParaRPr>
          </a:p>
        </p:txBody>
      </p:sp>
      <p:grpSp>
        <p:nvGrpSpPr>
          <p:cNvPr id="2" name="Groupe 38">
            <a:extLst>
              <a:ext uri="{FF2B5EF4-FFF2-40B4-BE49-F238E27FC236}">
                <a16:creationId xmlns:a16="http://schemas.microsoft.com/office/drawing/2014/main" xmlns="" id="{1690EC2E-A637-42FC-A3CD-344DEAA9AD0B}"/>
              </a:ext>
            </a:extLst>
          </p:cNvPr>
          <p:cNvGrpSpPr/>
          <p:nvPr/>
        </p:nvGrpSpPr>
        <p:grpSpPr>
          <a:xfrm>
            <a:off x="1146336" y="6380824"/>
            <a:ext cx="6858000" cy="261611"/>
            <a:chOff x="1524000" y="6596391"/>
            <a:chExt cx="9144000" cy="261611"/>
          </a:xfrm>
          <a:solidFill>
            <a:srgbClr val="002060"/>
          </a:solidFill>
        </p:grpSpPr>
        <p:sp>
          <p:nvSpPr>
            <p:cNvPr id="8" name="Rectangle 9">
              <a:extLst>
                <a:ext uri="{FF2B5EF4-FFF2-40B4-BE49-F238E27FC236}">
                  <a16:creationId xmlns:a16="http://schemas.microsoft.com/office/drawing/2014/main" xmlns="" id="{EB825A40-DA40-45D7-A84E-C1FE185D8F11}"/>
                </a:ext>
              </a:extLst>
            </p:cNvPr>
            <p:cNvSpPr>
              <a:spLocks noChangeArrowheads="1"/>
            </p:cNvSpPr>
            <p:nvPr/>
          </p:nvSpPr>
          <p:spPr bwMode="gray">
            <a:xfrm flipV="1">
              <a:off x="1524000" y="6597353"/>
              <a:ext cx="9144000" cy="260649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9" name="Text Box 12">
              <a:extLst>
                <a:ext uri="{FF2B5EF4-FFF2-40B4-BE49-F238E27FC236}">
                  <a16:creationId xmlns:a16="http://schemas.microsoft.com/office/drawing/2014/main" xmlns="" id="{96DD12E8-C308-4A70-9918-6B7B383A4B8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24000" y="6596391"/>
              <a:ext cx="7992069" cy="24622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fr-FR" sz="1000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Erasmus+ e-Val : un projet clé pour développer les liens entreprises - universités</a:t>
              </a:r>
            </a:p>
          </p:txBody>
        </p:sp>
      </p:grpSp>
      <p:pic>
        <p:nvPicPr>
          <p:cNvPr id="10" name="Picture 2" descr="C:\Users\USER\Desktop\Erasmus+ eVAL\Montage du projet\Propositions de logo projet\Nouveau dossier\416447431 (2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276" y="6230478"/>
            <a:ext cx="420218" cy="5602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884</TotalTime>
  <Words>887</Words>
  <Application>Microsoft Office PowerPoint</Application>
  <PresentationFormat>Affichage à l'écran (4:3)</PresentationFormat>
  <Paragraphs>231</Paragraphs>
  <Slides>18</Slides>
  <Notes>11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18</vt:i4>
      </vt:variant>
    </vt:vector>
  </HeadingPairs>
  <TitlesOfParts>
    <vt:vector size="19" baseType="lpstr">
      <vt:lpstr>Thème Office</vt:lpstr>
      <vt:lpstr>Diapositive 1</vt:lpstr>
      <vt:lpstr>Diapositive 2</vt:lpstr>
      <vt:lpstr>Diapositive 3</vt:lpstr>
      <vt:lpstr>L’employabilité des lauréats</vt:lpstr>
      <vt:lpstr>Diapositive 5</vt:lpstr>
      <vt:lpstr>Diapositive 6</vt:lpstr>
      <vt:lpstr>Diapositive 7</vt:lpstr>
      <vt:lpstr>Diapositive 8</vt:lpstr>
      <vt:lpstr>Diapositive 9</vt:lpstr>
      <vt:lpstr>Diapositive 10</vt:lpstr>
      <vt:lpstr>Exploitation des compétences et Valorisation des acquis pour une meilleure insertion et visibilité professionnelles (e-VAL) </vt:lpstr>
      <vt:lpstr>Diapositive 12</vt:lpstr>
      <vt:lpstr>Diapositive 13</vt:lpstr>
      <vt:lpstr>Diapositive 14</vt:lpstr>
      <vt:lpstr>Objectifs spécifiques du projet Erasmus+ e-VAL</vt:lpstr>
      <vt:lpstr>Lots du projet e-VAL</vt:lpstr>
      <vt:lpstr>Diapositive 17</vt:lpstr>
      <vt:lpstr>Diapositive 18</vt:lpstr>
    </vt:vector>
  </TitlesOfParts>
  <Company>test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WP.2. Constitution et formation des équipes</dc:title>
  <dc:creator>Berrada Ismail</dc:creator>
  <cp:lastModifiedBy>Directeur</cp:lastModifiedBy>
  <cp:revision>78</cp:revision>
  <dcterms:created xsi:type="dcterms:W3CDTF">2017-09-23T12:51:26Z</dcterms:created>
  <dcterms:modified xsi:type="dcterms:W3CDTF">2017-12-13T08:36:02Z</dcterms:modified>
</cp:coreProperties>
</file>